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y="6858000" cx="9144000"/>
  <p:notesSz cx="6858000" cy="9144000"/>
  <p:embeddedFontLst>
    <p:embeddedFont>
      <p:font typeface="Libre Franklin"/>
      <p:regular r:id="rId52"/>
      <p:bold r:id="rId53"/>
      <p:italic r:id="rId54"/>
      <p:boldItalic r:id="rId55"/>
    </p:embeddedFont>
    <p:embeddedFont>
      <p:font typeface="Libre Franklin Medium"/>
      <p:regular r:id="rId56"/>
      <p:bold r:id="rId57"/>
      <p:italic r:id="rId58"/>
      <p:boldItalic r:id="rId5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33">
          <p15:clr>
            <a:srgbClr val="A4A3A4"/>
          </p15:clr>
        </p15:guide>
        <p15:guide id="2" pos="29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AF53A61-6955-4B33-B363-FC76C15F21C6}">
  <a:tblStyle styleId="{FAF53A61-6955-4B33-B363-FC76C15F21C6}" styleName="Table_0">
    <a:wholeTbl>
      <a:tcTxStyle b="off" i="off">
        <a:font>
          <a:latin typeface="Franklin Gothic Medium"/>
          <a:ea typeface="Franklin Gothic Medium"/>
          <a:cs typeface="Franklin Gothic Medium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CE6"/>
          </a:solidFill>
        </a:fill>
      </a:tcStyle>
    </a:wholeTbl>
    <a:band1H>
      <a:tcTxStyle/>
      <a:tcStyle>
        <a:fill>
          <a:solidFill>
            <a:srgbClr val="FFFACA"/>
          </a:solidFill>
        </a:fill>
      </a:tcStyle>
    </a:band1H>
    <a:band2H>
      <a:tcTxStyle/>
    </a:band2H>
    <a:band1V>
      <a:tcTxStyle/>
      <a:tcStyle>
        <a:fill>
          <a:solidFill>
            <a:srgbClr val="FFFACA"/>
          </a:solidFill>
        </a:fill>
      </a:tcStyle>
    </a:band1V>
    <a:band2V>
      <a:tcTxStyle/>
    </a:band2V>
    <a:lastCol>
      <a:tcTxStyle b="on" i="off">
        <a:font>
          <a:latin typeface="Franklin Gothic Medium"/>
          <a:ea typeface="Franklin Gothic Medium"/>
          <a:cs typeface="Franklin Gothic Medium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Franklin Gothic Medium"/>
          <a:ea typeface="Franklin Gothic Medium"/>
          <a:cs typeface="Franklin Gothic Medium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Franklin Gothic Medium"/>
          <a:ea typeface="Franklin Gothic Medium"/>
          <a:cs typeface="Franklin Gothic Medium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Franklin Gothic Medium"/>
          <a:ea typeface="Franklin Gothic Medium"/>
          <a:cs typeface="Franklin Gothic Medium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33" orient="horz"/>
        <p:guide pos="295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font" Target="fonts/LibreFranklin-bold.fntdata"/><Relationship Id="rId52" Type="http://schemas.openxmlformats.org/officeDocument/2006/relationships/font" Target="fonts/LibreFranklin-regular.fntdata"/><Relationship Id="rId11" Type="http://schemas.openxmlformats.org/officeDocument/2006/relationships/slide" Target="slides/slide5.xml"/><Relationship Id="rId55" Type="http://schemas.openxmlformats.org/officeDocument/2006/relationships/font" Target="fonts/LibreFranklin-boldItalic.fntdata"/><Relationship Id="rId10" Type="http://schemas.openxmlformats.org/officeDocument/2006/relationships/slide" Target="slides/slide4.xml"/><Relationship Id="rId54" Type="http://schemas.openxmlformats.org/officeDocument/2006/relationships/font" Target="fonts/LibreFranklin-italic.fntdata"/><Relationship Id="rId13" Type="http://schemas.openxmlformats.org/officeDocument/2006/relationships/slide" Target="slides/slide7.xml"/><Relationship Id="rId57" Type="http://schemas.openxmlformats.org/officeDocument/2006/relationships/font" Target="fonts/LibreFranklinMedium-bold.fntdata"/><Relationship Id="rId12" Type="http://schemas.openxmlformats.org/officeDocument/2006/relationships/slide" Target="slides/slide6.xml"/><Relationship Id="rId56" Type="http://schemas.openxmlformats.org/officeDocument/2006/relationships/font" Target="fonts/LibreFranklinMedium-regular.fntdata"/><Relationship Id="rId15" Type="http://schemas.openxmlformats.org/officeDocument/2006/relationships/slide" Target="slides/slide9.xml"/><Relationship Id="rId59" Type="http://schemas.openxmlformats.org/officeDocument/2006/relationships/font" Target="fonts/LibreFranklinMedium-boldItalic.fntdata"/><Relationship Id="rId14" Type="http://schemas.openxmlformats.org/officeDocument/2006/relationships/slide" Target="slides/slide8.xml"/><Relationship Id="rId58" Type="http://schemas.openxmlformats.org/officeDocument/2006/relationships/font" Target="fonts/LibreFranklinMedium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2cf622d59c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12cf622d59c_0_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2ebb5514a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12ebb5514aa_0_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220f1f97da_0_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220f1f97d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1220f1f97da_0_3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2cf622d59c_0_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2cf622d59c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12cf622d59c_0_4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220f1f97da_0_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220f1f97da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1220f1f97da_0_4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2cf622d59c_0_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2cf622d59c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12cf622d59c_0_4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27a448dd30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27a448dd3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127a448dd30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2cf622d59c_0_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2cf622d59c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12cf622d59c_0_5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220f1f97da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220f1f97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1220f1f97da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27a448dd30_0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27a448dd3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127a448dd30_0_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2cf622d59c_0_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2cf622d59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12cf622d59c_0_5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2cf622d59c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12cf622d59c_0_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27a448dd30_0_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27a448dd3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127a448dd30_0_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2cf622d59c_0_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2cf622d59c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12cf622d59c_0_8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27a448dd30_0_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127a448dd30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127a448dd30_0_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2cf622d59c_0_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12cf622d59c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12cf622d59c_0_9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27a448dd30_0_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27a448dd3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127a448dd30_0_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2cf622d59c_0_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12cf622d59c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12cf622d59c_0_9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2cf622d59c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2cf622d59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12cf622d59c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27a448dd30_0_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27a448dd30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127a448dd30_0_3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2cf622d59c_0_1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2cf622d59c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g12cf622d59c_0_1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27a448dd30_0_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27a448dd3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127a448dd30_0_5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2cf622d59c_0_1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2cf622d59c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g12cf622d59c_0_10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2cf622d59c_0_1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12cf622d59c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12cf622d59c_0_1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12cf622d59c_0_1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12cf622d59c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12cf622d59c_0_14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2cf622d59c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g12cf622d59c_0_1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27a448dd30_0_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127a448dd30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127a448dd30_0_7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2cf622d59c_0_1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12cf622d59c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12cf622d59c_0_16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220f1f97da_0_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220f1f97d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1220f1f97da_0_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27a448dd30_0_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127a448dd30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g127a448dd30_0_7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12cf622d59c_0_1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12cf622d59c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12cf622d59c_0_17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12cf622d59c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g12cf622d59c_0_1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5" name="Google Shape;44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2cf622d59c_0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2cf622d59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12cf622d59c_0_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220f1f97da_0_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220f1f97d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1220f1f97da_0_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2cf622d59c_0_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2cf622d59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12cf622d59c_0_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b2cb7141b_0_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2b2cb7141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12b2cb7141b_0_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2cf622d59c_0_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2cf622d59c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12cf622d59c_0_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0" name="Google Shape;20;p2"/>
          <p:cNvSpPr txBox="1"/>
          <p:nvPr>
            <p:ph idx="1" type="subTitle"/>
          </p:nvPr>
        </p:nvSpPr>
        <p:spPr>
          <a:xfrm>
            <a:off x="7010400" y="2052960"/>
            <a:ext cx="19812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38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FFFFFF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indent="0" lvl="1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indent="0" lvl="2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indent="0" lvl="3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indent="0" lvl="4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indent="0" lvl="5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indent="0" lvl="6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indent="0" lvl="7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indent="0" lvl="8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"/>
          <p:cNvSpPr txBox="1"/>
          <p:nvPr>
            <p:ph type="title"/>
          </p:nvPr>
        </p:nvSpPr>
        <p:spPr>
          <a:xfrm>
            <a:off x="457200" y="2052960"/>
            <a:ext cx="6324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Libre Franklin Medium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1"/>
          <p:cNvSpPr txBox="1"/>
          <p:nvPr>
            <p:ph idx="1" type="body"/>
          </p:nvPr>
        </p:nvSpPr>
        <p:spPr>
          <a:xfrm rot="5400000">
            <a:off x="2381242" y="-281171"/>
            <a:ext cx="4407408" cy="84078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/>
        </p:txBody>
      </p:sp>
      <p:sp>
        <p:nvSpPr>
          <p:cNvPr id="87" name="Google Shape;87;p11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1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1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92" name="Google Shape;92;p12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93" name="Google Shape;93;p12"/>
          <p:cNvSpPr txBox="1"/>
          <p:nvPr>
            <p:ph type="title"/>
          </p:nvPr>
        </p:nvSpPr>
        <p:spPr>
          <a:xfrm rot="5400000">
            <a:off x="5075237" y="2362201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/>
        </p:txBody>
      </p:sp>
      <p:sp>
        <p:nvSpPr>
          <p:cNvPr id="95" name="Google Shape;95;p12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2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2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indent="0" lvl="1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indent="0" lvl="2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indent="0" lvl="3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indent="0" lvl="4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indent="0" lvl="5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indent="0" lvl="6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indent="0" lvl="7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indent="0" lvl="8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/>
          <p:nvPr>
            <p:ph idx="1" type="body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3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/>
          <p:nvPr>
            <p:ph idx="1" type="body"/>
          </p:nvPr>
        </p:nvSpPr>
        <p:spPr>
          <a:xfrm>
            <a:off x="457200" y="1722438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b="0" sz="2400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3" name="Google Shape;33;p4"/>
          <p:cNvSpPr txBox="1"/>
          <p:nvPr>
            <p:ph idx="2" type="body"/>
          </p:nvPr>
        </p:nvSpPr>
        <p:spPr>
          <a:xfrm>
            <a:off x="457200" y="2438399"/>
            <a:ext cx="4040188" cy="3687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◼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/>
        </p:txBody>
      </p:sp>
      <p:sp>
        <p:nvSpPr>
          <p:cNvPr id="34" name="Google Shape;34;p4"/>
          <p:cNvSpPr txBox="1"/>
          <p:nvPr>
            <p:ph idx="3" type="body"/>
          </p:nvPr>
        </p:nvSpPr>
        <p:spPr>
          <a:xfrm>
            <a:off x="4645025" y="1722438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b="0" sz="2400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5" name="Google Shape;35;p4"/>
          <p:cNvSpPr txBox="1"/>
          <p:nvPr>
            <p:ph idx="4" type="body"/>
          </p:nvPr>
        </p:nvSpPr>
        <p:spPr>
          <a:xfrm>
            <a:off x="4645025" y="2438399"/>
            <a:ext cx="4041775" cy="3687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◼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/>
        </p:txBody>
      </p:sp>
      <p:sp>
        <p:nvSpPr>
          <p:cNvPr id="36" name="Google Shape;36;p4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4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body"/>
          </p:nvPr>
        </p:nvSpPr>
        <p:spPr>
          <a:xfrm>
            <a:off x="457200" y="1719072"/>
            <a:ext cx="4038600" cy="4407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◼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/>
        </p:txBody>
      </p:sp>
      <p:sp>
        <p:nvSpPr>
          <p:cNvPr id="42" name="Google Shape;42;p5"/>
          <p:cNvSpPr txBox="1"/>
          <p:nvPr>
            <p:ph idx="2" type="body"/>
          </p:nvPr>
        </p:nvSpPr>
        <p:spPr>
          <a:xfrm>
            <a:off x="4648200" y="1719072"/>
            <a:ext cx="4038600" cy="4407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◼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/>
        </p:txBody>
      </p:sp>
      <p:sp>
        <p:nvSpPr>
          <p:cNvPr id="43" name="Google Shape;43;p5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" name="Google Shape;46;p5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50" name="Google Shape;50;p6"/>
          <p:cNvSpPr txBox="1"/>
          <p:nvPr>
            <p:ph idx="1" type="body"/>
          </p:nvPr>
        </p:nvSpPr>
        <p:spPr>
          <a:xfrm>
            <a:off x="7162799" y="2892277"/>
            <a:ext cx="1600201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1" name="Google Shape;51;p6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indent="0" lvl="1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indent="0" lvl="2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indent="0" lvl="3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indent="0" lvl="4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indent="0" lvl="5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indent="0" lvl="6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indent="0" lvl="7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indent="0" lvl="8" mar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6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6"/>
          <p:cNvSpPr txBox="1"/>
          <p:nvPr>
            <p:ph type="title"/>
          </p:nvPr>
        </p:nvSpPr>
        <p:spPr>
          <a:xfrm>
            <a:off x="381000" y="2892277"/>
            <a:ext cx="632460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Libre Franklin Medium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7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2" name="Google Shape;62;p8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bg>
      <p:bgPr>
        <a:solidFill>
          <a:schemeClr val="lt2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" name="Google Shape;67;p9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" name="Google Shape;68;p9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9" name="Google Shape;69;p9"/>
          <p:cNvSpPr txBox="1"/>
          <p:nvPr>
            <p:ph idx="1" type="body"/>
          </p:nvPr>
        </p:nvSpPr>
        <p:spPr>
          <a:xfrm>
            <a:off x="609600" y="304800"/>
            <a:ext cx="5867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◼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9pPr>
          </a:lstStyle>
          <a:p/>
        </p:txBody>
      </p:sp>
      <p:sp>
        <p:nvSpPr>
          <p:cNvPr id="70" name="Google Shape;70;p9"/>
          <p:cNvSpPr txBox="1"/>
          <p:nvPr>
            <p:ph idx="2" type="body"/>
          </p:nvPr>
        </p:nvSpPr>
        <p:spPr>
          <a:xfrm>
            <a:off x="7159752" y="2130552"/>
            <a:ext cx="1673352" cy="28163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9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indent="0" lvl="1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indent="0" lvl="2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indent="0" lvl="3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indent="0" lvl="4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indent="0" lvl="5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indent="0" lvl="6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indent="0" lvl="7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indent="0" lvl="8" mar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9"/>
          <p:cNvSpPr txBox="1"/>
          <p:nvPr>
            <p:ph type="title"/>
          </p:nvPr>
        </p:nvSpPr>
        <p:spPr>
          <a:xfrm>
            <a:off x="7159752" y="457200"/>
            <a:ext cx="1675660" cy="16733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ibre Franklin Medium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bg>
      <p:bgPr>
        <a:solidFill>
          <a:schemeClr val="dk2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" name="Google Shape;77;p10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8" name="Google Shape;78;p10"/>
          <p:cNvSpPr/>
          <p:nvPr>
            <p:ph idx="2" type="pic"/>
          </p:nvPr>
        </p:nvSpPr>
        <p:spPr>
          <a:xfrm>
            <a:off x="152400" y="152400"/>
            <a:ext cx="6705600" cy="655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/>
        </p:txBody>
      </p:sp>
      <p:sp>
        <p:nvSpPr>
          <p:cNvPr id="79" name="Google Shape;79;p10"/>
          <p:cNvSpPr txBox="1"/>
          <p:nvPr>
            <p:ph idx="1" type="body"/>
          </p:nvPr>
        </p:nvSpPr>
        <p:spPr>
          <a:xfrm>
            <a:off x="7162800" y="2133600"/>
            <a:ext cx="16764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0" name="Google Shape;80;p10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0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0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10"/>
          <p:cNvSpPr txBox="1"/>
          <p:nvPr>
            <p:ph type="title"/>
          </p:nvPr>
        </p:nvSpPr>
        <p:spPr>
          <a:xfrm>
            <a:off x="7162800" y="460248"/>
            <a:ext cx="1676400" cy="16733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Franklin Medium"/>
              <a:buNone/>
              <a:defRPr sz="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2" name="Google Shape;12;p1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ibre Franklin Medium"/>
              <a:buNone/>
              <a:defRPr b="0" i="0" sz="3200" u="none" cap="none" strike="noStrik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"/>
          <p:cNvSpPr txBox="1"/>
          <p:nvPr>
            <p:ph idx="1" type="body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◼"/>
              <a:defRPr b="0" i="0" sz="20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indent="-311150" lvl="4" marL="2286000" marR="0" rtl="0" algn="l">
              <a:spcBef>
                <a:spcPts val="26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Noto Sans Symbols"/>
              <a:buChar char="▪"/>
              <a:defRPr b="0" i="0" sz="13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indent="-304800" lvl="5" marL="27432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b="0" i="0" sz="12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indent="-304800" lvl="6" marL="3200400" marR="0" rtl="0" algn="l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▪"/>
              <a:defRPr b="0" i="0" sz="12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indent="-304800" lvl="7" marL="3657600" marR="0" rtl="0" algn="l"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Noto Sans Symbols"/>
              <a:buChar char="▪"/>
              <a:defRPr b="0" i="0" sz="12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indent="-304800" lvl="8" marL="4114800" marR="0" rtl="0" algn="l">
              <a:spcBef>
                <a:spcPts val="24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Noto Sans Symbols"/>
              <a:buChar char="▪"/>
              <a:defRPr b="0" i="0" sz="12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0" type="dt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1" type="ftr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/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4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7.jpg"/><Relationship Id="rId7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7.jpg"/><Relationship Id="rId7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mailto:jgeorge@ee-schools.org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mailto:jgeorge@ee-schools.org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hyperlink" Target="mailto:jschray@ee-schools.org" TargetMode="External"/><Relationship Id="rId4" Type="http://schemas.openxmlformats.org/officeDocument/2006/relationships/hyperlink" Target="mailto:talpha@ee-schools.org" TargetMode="External"/><Relationship Id="rId5" Type="http://schemas.openxmlformats.org/officeDocument/2006/relationships/hyperlink" Target="mailto:jschray@ee-schools.org" TargetMode="External"/><Relationship Id="rId6" Type="http://schemas.openxmlformats.org/officeDocument/2006/relationships/image" Target="../media/image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hyperlink" Target="mailto:jschray@ee-schools.org" TargetMode="External"/><Relationship Id="rId4" Type="http://schemas.openxmlformats.org/officeDocument/2006/relationships/hyperlink" Target="mailto:talpha@ee-schools.org" TargetMode="External"/><Relationship Id="rId5" Type="http://schemas.openxmlformats.org/officeDocument/2006/relationships/hyperlink" Target="mailto:jschray@ee-schools.org" TargetMode="External"/><Relationship Id="rId6" Type="http://schemas.openxmlformats.org/officeDocument/2006/relationships/image" Target="../media/image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hyperlink" Target="mailto:ndiaz@ee-schools.org" TargetMode="External"/><Relationship Id="rId4" Type="http://schemas.openxmlformats.org/officeDocument/2006/relationships/hyperlink" Target="mailto:tprodes@ee-schools.org" TargetMode="External"/><Relationship Id="rId5" Type="http://schemas.openxmlformats.org/officeDocument/2006/relationships/hyperlink" Target="mailto:wmirto@ee-schools.org" TargetMode="External"/><Relationship Id="rId6" Type="http://schemas.openxmlformats.org/officeDocument/2006/relationships/hyperlink" Target="mailto:shutzayluk@ee-schools.org" TargetMode="Externa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3"/>
          <p:cNvSpPr txBox="1"/>
          <p:nvPr/>
        </p:nvSpPr>
        <p:spPr>
          <a:xfrm>
            <a:off x="275911" y="3359335"/>
            <a:ext cx="6729467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EEACS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Home of the Raptors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7146489" y="428883"/>
            <a:ext cx="1675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 u="none" cap="none" strike="noStrik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202</a:t>
            </a:r>
            <a:r>
              <a:rPr b="1" i="1" lang="en-US" sz="1800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5</a:t>
            </a:r>
            <a:r>
              <a:rPr b="1" i="1" lang="en-US" sz="1800" u="none" cap="none" strike="noStrik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-202</a:t>
            </a:r>
            <a:r>
              <a:rPr b="1" i="1" lang="en-US" sz="1800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 u="none" cap="none" strike="noStrik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School Year</a:t>
            </a:r>
            <a:endParaRPr/>
          </a:p>
        </p:txBody>
      </p:sp>
      <p:pic>
        <p:nvPicPr>
          <p:cNvPr descr="kindergarten.png" id="105" name="Google Shape;10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125" y="1075214"/>
            <a:ext cx="5933763" cy="1718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2751" y="5135126"/>
            <a:ext cx="1902700" cy="1418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2"/>
          <p:cNvSpPr txBox="1"/>
          <p:nvPr>
            <p:ph idx="1" type="body"/>
          </p:nvPr>
        </p:nvSpPr>
        <p:spPr>
          <a:xfrm>
            <a:off x="368100" y="1719075"/>
            <a:ext cx="8407800" cy="51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54000" lvl="0" marL="27432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Royal Blue Polo with EEACS Logo</a:t>
            </a:r>
            <a:endParaRPr sz="2400"/>
          </a:p>
          <a:p>
            <a:pPr indent="-101600" lvl="0" marL="2743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40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Black Sweat Pants or Knee-Length Black Skirt                               </a:t>
            </a:r>
            <a:endParaRPr sz="2400"/>
          </a:p>
          <a:p>
            <a:pPr indent="0" lvl="0" marL="27432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400"/>
              <a:t>   (no shorts)</a:t>
            </a:r>
            <a:endParaRPr sz="2400"/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40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All Black Shoes (Slip-on/Velcro, No crocs/Rubber Shoes)</a:t>
            </a:r>
            <a:endParaRPr sz="2400"/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40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Black Sweater/Cardigan (No Hoodies) labeled with student name</a:t>
            </a:r>
            <a:endParaRPr sz="2400"/>
          </a:p>
          <a:p>
            <a:pPr indent="-101600" lvl="0" marL="2743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40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Undershirts in White, Black, Gray, or Blue Only</a:t>
            </a:r>
            <a:endParaRPr sz="2400"/>
          </a:p>
          <a:p>
            <a:pPr indent="-101600" lvl="0" marL="2743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40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No Rings, Bracelets, or Watches</a:t>
            </a:r>
            <a:endParaRPr sz="2400"/>
          </a:p>
          <a:p>
            <a:pPr indent="0" lvl="0" marL="4572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86" name="Google Shape;186;p22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</a:rPr>
              <a:t>Uniform</a:t>
            </a:r>
            <a:endParaRPr>
              <a:solidFill>
                <a:srgbClr val="FFFF00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descr="Macintosh HD:Users:tklas:Desktop:FullSizeRender.jpg" id="187" name="Google Shape;18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34125" y="355851"/>
            <a:ext cx="1523258" cy="15788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intosh HD:Users:tklas:Desktop:2075319_01.jpg" id="188" name="Google Shape;18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323116">
            <a:off x="7171064" y="1815100"/>
            <a:ext cx="2142462" cy="2046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/>
          <p:nvPr>
            <p:ph idx="1" type="body"/>
          </p:nvPr>
        </p:nvSpPr>
        <p:spPr>
          <a:xfrm>
            <a:off x="368100" y="1856251"/>
            <a:ext cx="8407800" cy="51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54000" lvl="0" marL="27432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Polo azul con el logo de EEACS</a:t>
            </a:r>
            <a:endParaRPr sz="2400"/>
          </a:p>
          <a:p>
            <a:pPr indent="0" lvl="0" marL="27432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Pantalones de gimnasia negros o falda negra </a:t>
            </a:r>
            <a:endParaRPr sz="2400"/>
          </a:p>
          <a:p>
            <a:pPr indent="0" lvl="0" marL="27432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hasta la rodilla (NO pantalones cortos)</a:t>
            </a:r>
            <a:endParaRPr sz="2400"/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40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Zapatos negros (sin cordones/velcro)</a:t>
            </a:r>
            <a:endParaRPr sz="2400"/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40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Suéter/cárdigan negro (no sudaderas con capucha) etiquetado con el nombre del estudiante</a:t>
            </a:r>
            <a:endParaRPr sz="2400"/>
          </a:p>
          <a:p>
            <a:pPr indent="-101600" lvl="0" marL="2743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40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Camisetas interiores en blanco, negro, gris, o azul solamente</a:t>
            </a:r>
            <a:endParaRPr sz="2400"/>
          </a:p>
          <a:p>
            <a:pPr indent="-101600" lvl="0" marL="2743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  <a:p>
            <a:pPr indent="-254000" lvl="0" marL="274320" rtl="0" algn="l">
              <a:spcBef>
                <a:spcPts val="40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Anillos, pulseras, o relojes no </a:t>
            </a:r>
            <a:r>
              <a:rPr lang="en-US" sz="2400"/>
              <a:t>están</a:t>
            </a:r>
            <a:r>
              <a:rPr lang="en-US" sz="2400"/>
              <a:t> permitidos</a:t>
            </a:r>
            <a:endParaRPr sz="2400"/>
          </a:p>
          <a:p>
            <a:pPr indent="0" lvl="0" marL="4572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94" name="Google Shape;194;p23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</a:rPr>
              <a:t>Uniforme</a:t>
            </a:r>
            <a:endParaRPr>
              <a:solidFill>
                <a:srgbClr val="FFFF00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descr="Macintosh HD:Users:tklas:Desktop:FullSizeRender.jpg" id="195" name="Google Shape;19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65550" y="355851"/>
            <a:ext cx="1523258" cy="15788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intosh HD:Users:tklas:Desktop:2075319_01.jpg" id="196" name="Google Shape;19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323116">
            <a:off x="6811039" y="1815100"/>
            <a:ext cx="2142462" cy="2046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" name="Google Shape;201;p24"/>
          <p:cNvGraphicFramePr/>
          <p:nvPr/>
        </p:nvGraphicFramePr>
        <p:xfrm>
          <a:off x="457200" y="21786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{FAF53A61-6955-4B33-B363-FC76C15F21C6}</a:tableStyleId>
              </a:tblPr>
              <a:tblGrid>
                <a:gridCol w="1178425"/>
                <a:gridCol w="28617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Quantity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Item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Headphones/Earbuds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Box of 12 Pencils</a:t>
                      </a:r>
                      <a:endParaRPr sz="1800"/>
                    </a:p>
                  </a:txBody>
                  <a:tcPr marT="45725" marB="45725" marR="91450" marL="91450"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24 Box of Crayons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3-Ring Binder (1 in)</a:t>
                      </a:r>
                      <a:endParaRPr sz="1800"/>
                    </a:p>
                  </a:txBody>
                  <a:tcPr marT="45725" marB="45725" marR="91450" marL="91450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12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Glue</a:t>
                      </a:r>
                      <a:r>
                        <a:rPr lang="en-US" sz="1800"/>
                        <a:t> Sticks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Box of Washable Markers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Big Pink Erasers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 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Pair of Child Scissors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Pocket Folders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02" name="Google Shape;202;p24"/>
          <p:cNvGraphicFramePr/>
          <p:nvPr/>
        </p:nvGraphicFramePr>
        <p:xfrm>
          <a:off x="4645025" y="21786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{FAF53A61-6955-4B33-B363-FC76C15F21C6}</a:tableStyleId>
              </a:tblPr>
              <a:tblGrid>
                <a:gridCol w="1190525"/>
                <a:gridCol w="30541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Quantity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Item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White Board Eraser 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Pack Black Dry Erase Markers (Skinny)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/>
                        <a:t>Change of clothing with child’s name on bag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Pack of Clorox Wipes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5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Box of Tissues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Hand Sanitizer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Pack of Baby Wipes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03" name="Google Shape;203;p24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Libre Franklin Medium"/>
              <a:buNone/>
            </a:pPr>
            <a:r>
              <a:rPr lang="en-US" sz="4000">
                <a:solidFill>
                  <a:srgbClr val="FFFF00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S</a:t>
            </a:r>
            <a:r>
              <a:rPr lang="en-US" sz="4000">
                <a:solidFill>
                  <a:srgbClr val="FFFF00"/>
                </a:solidFill>
              </a:rPr>
              <a:t>upplies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" name="Google Shape;208;p25"/>
          <p:cNvGraphicFramePr/>
          <p:nvPr/>
        </p:nvGraphicFramePr>
        <p:xfrm>
          <a:off x="457200" y="21786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{FAF53A61-6955-4B33-B363-FC76C15F21C6}</a:tableStyleId>
              </a:tblPr>
              <a:tblGrid>
                <a:gridCol w="1178425"/>
                <a:gridCol w="28617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Quantity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Item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Auriculares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Caja de 12 lápices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Caja de  24 crayones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800"/>
                        <a:t>1</a:t>
                      </a:r>
                      <a:endParaRPr/>
                    </a:p>
                  </a:txBody>
                  <a:tcPr marT="45725" marB="45725" marR="91450" marL="91450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Carpeta de tres anillos (1 in)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12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Barra de pega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Caja de marcadores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Borradores rosas grandes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 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Par de tijeras para niños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Carpetas de bolsillo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09" name="Google Shape;209;p25"/>
          <p:cNvGraphicFramePr/>
          <p:nvPr/>
        </p:nvGraphicFramePr>
        <p:xfrm>
          <a:off x="4645025" y="21786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{FAF53A61-6955-4B33-B363-FC76C15F21C6}</a:tableStyleId>
              </a:tblPr>
              <a:tblGrid>
                <a:gridCol w="1190525"/>
                <a:gridCol w="30541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Quantity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Item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Borrador de pizarra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Paquete de marcadores negros (Dry erase)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381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Cambio de ropa con el nombre del niño en la bolsa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Paquete de toallitas Clorox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5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Caja de pañuelos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Desinfectante de la mano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oallitas para bebé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10" name="Google Shape;210;p25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Libre Franklin Medium"/>
              <a:buNone/>
            </a:pPr>
            <a:r>
              <a:rPr lang="en-US" sz="4000">
                <a:solidFill>
                  <a:srgbClr val="FFFF00"/>
                </a:solidFill>
              </a:rPr>
              <a:t>Materiales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6"/>
          <p:cNvSpPr txBox="1"/>
          <p:nvPr>
            <p:ph idx="1" type="body"/>
          </p:nvPr>
        </p:nvSpPr>
        <p:spPr>
          <a:xfrm>
            <a:off x="368099" y="1890521"/>
            <a:ext cx="84078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-US" sz="2400">
                <a:latin typeface="Libre Franklin"/>
                <a:ea typeface="Libre Franklin"/>
                <a:cs typeface="Libre Franklin"/>
                <a:sym typeface="Libre Franklin"/>
              </a:rPr>
              <a:t>Norm = an expected behavior</a:t>
            </a:r>
            <a:endParaRPr b="1" sz="2400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No one has the right to hurt another person.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Education and the classroom are sacred.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We will never behave in a way that will discredit ourselves or our school.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We take pride in EEACS.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An EEACS student is always a lady or a gentleman.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17" name="Google Shape;217;p26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EEACS Norms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7"/>
          <p:cNvSpPr txBox="1"/>
          <p:nvPr>
            <p:ph idx="1" type="body"/>
          </p:nvPr>
        </p:nvSpPr>
        <p:spPr>
          <a:xfrm>
            <a:off x="368099" y="1924796"/>
            <a:ext cx="84078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-US" sz="2400">
                <a:latin typeface="Libre Franklin"/>
                <a:ea typeface="Libre Franklin"/>
                <a:cs typeface="Libre Franklin"/>
                <a:sym typeface="Libre Franklin"/>
              </a:rPr>
              <a:t>Norma=un comportamiento esperado</a:t>
            </a:r>
            <a:endParaRPr b="1" sz="2400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Nadie tiene derecho a lastimar a otra persona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La educación y el aula son sagrados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Nunca nos comportaremos de una manera que nos desacredite a nosotros mismos o a nuestra escuela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Nos enorgullecemos de EEACS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Un estudiante de la EEACS siempre es una dama o un caballero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24" name="Google Shape;224;p27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Normas de EEACS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/>
          <p:nvPr>
            <p:ph idx="1" type="body"/>
          </p:nvPr>
        </p:nvSpPr>
        <p:spPr>
          <a:xfrm>
            <a:off x="368100" y="1821951"/>
            <a:ext cx="84078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We provide our students with a rigorous, state-aligned curriculum and a well-rounded education.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We meet each child’s </a:t>
            </a:r>
            <a:r>
              <a:rPr lang="en-US" sz="2300"/>
              <a:t>individual</a:t>
            </a:r>
            <a:r>
              <a:rPr lang="en-US" sz="2300"/>
              <a:t> learning needs.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We provide a safe and welcoming school environment.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We provide constant communication with parents and guardians.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We create learners and thinkers that </a:t>
            </a:r>
            <a:r>
              <a:rPr lang="en-US" sz="2300"/>
              <a:t>grow</a:t>
            </a:r>
            <a:r>
              <a:rPr lang="en-US" sz="2300"/>
              <a:t> up to be contributing members of society.</a:t>
            </a:r>
            <a:endParaRPr sz="2300"/>
          </a:p>
        </p:txBody>
      </p:sp>
      <p:sp>
        <p:nvSpPr>
          <p:cNvPr id="231" name="Google Shape;231;p28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What you can expect from EEACS: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9"/>
          <p:cNvSpPr txBox="1"/>
          <p:nvPr>
            <p:ph idx="1" type="body"/>
          </p:nvPr>
        </p:nvSpPr>
        <p:spPr>
          <a:xfrm>
            <a:off x="381000" y="1719076"/>
            <a:ext cx="84078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Brindamos a nuestros estudiantes un plan de estudios riguroso y alineado con el estado y una educación completa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Satisfacemos las necesidades de aprendizaje de cada niño/a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Brindamos un ambiente escolar seguro y acogedor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Brindamos comunicación constante con padres y tutores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Moldeamos aprendices y pensadores que crecen para ser miembros contribuyentes de la sociedad</a:t>
            </a:r>
            <a:endParaRPr sz="2300"/>
          </a:p>
        </p:txBody>
      </p:sp>
      <p:sp>
        <p:nvSpPr>
          <p:cNvPr id="238" name="Google Shape;238;p29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 que puede esperar de EEACS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/>
          <p:nvPr>
            <p:ph idx="1" type="body"/>
          </p:nvPr>
        </p:nvSpPr>
        <p:spPr>
          <a:xfrm>
            <a:off x="368100" y="1941975"/>
            <a:ext cx="8407800" cy="4784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Get students to school, on time, every day.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Have students dressed for success in their school uniform every day.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Make sure students come to school prepared, with their school supplies.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Communicate with teachers and school staff.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Support students at home with homework and reading.</a:t>
            </a:r>
            <a:endParaRPr sz="2300"/>
          </a:p>
        </p:txBody>
      </p:sp>
      <p:sp>
        <p:nvSpPr>
          <p:cNvPr id="245" name="Google Shape;245;p30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What we need from </a:t>
            </a: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families: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/>
          <p:nvPr>
            <p:ph idx="1" type="body"/>
          </p:nvPr>
        </p:nvSpPr>
        <p:spPr>
          <a:xfrm>
            <a:off x="381000" y="1719075"/>
            <a:ext cx="8407800" cy="4784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Traiga</a:t>
            </a:r>
            <a:r>
              <a:rPr lang="en-US" sz="2300"/>
              <a:t> a los estudiantes a la escuela, a tiempo, todos los días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Los estudiantes deben de usar el uniforme escolar todos los días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Asegúrese de que los estudiantes vengan a la escuela preparados, con sus útiles escolares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Comunicarse con los maestros y el personal de la escuela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Apoyar a los estudiantes en casa con la tarea y la lectura</a:t>
            </a:r>
            <a:endParaRPr sz="2300"/>
          </a:p>
        </p:txBody>
      </p:sp>
      <p:sp>
        <p:nvSpPr>
          <p:cNvPr id="252" name="Google Shape;252;p31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 que necesitamos de las familias: 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/>
          <p:nvPr>
            <p:ph idx="1" type="body"/>
          </p:nvPr>
        </p:nvSpPr>
        <p:spPr>
          <a:xfrm>
            <a:off x="367800" y="2181975"/>
            <a:ext cx="8407800" cy="3973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06400" lvl="0" marL="457200" rtl="0" algn="l">
              <a:spcBef>
                <a:spcPts val="360"/>
              </a:spcBef>
              <a:spcAft>
                <a:spcPts val="0"/>
              </a:spcAft>
              <a:buSzPts val="2800"/>
              <a:buChar char="◼"/>
            </a:pPr>
            <a:r>
              <a:rPr lang="en-US" sz="3000"/>
              <a:t>CEO-Mr. Lysek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COO-Mr. Flavell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CAO-Mrs. Yeakel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CSD-Mr. Diaz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Director of Curricu</a:t>
            </a:r>
            <a:r>
              <a:rPr lang="en-US" sz="3000"/>
              <a:t>lum</a:t>
            </a:r>
            <a:r>
              <a:rPr lang="en-US" sz="3000"/>
              <a:t>-Mrs. Morrow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Director of Instruction-Mrs. Mirto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Team Leader-Ms. Prodes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Community Coach-Mr. Lessel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School Counselor-Miss Moussa</a:t>
            </a:r>
            <a:endParaRPr sz="3000"/>
          </a:p>
        </p:txBody>
      </p:sp>
      <p:sp>
        <p:nvSpPr>
          <p:cNvPr id="113" name="Google Shape;113;p14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Important Staff: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2"/>
          <p:cNvSpPr txBox="1"/>
          <p:nvPr>
            <p:ph idx="1" type="body"/>
          </p:nvPr>
        </p:nvSpPr>
        <p:spPr>
          <a:xfrm>
            <a:off x="368099" y="2027696"/>
            <a:ext cx="84078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Arrive at school, on time, ready to learn and participate.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Come to school in uniform, dressed for success.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Come to school prepared with school supplies.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Be respectful to school staff, peers, and classroom materials.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Follow all norms.</a:t>
            </a:r>
            <a:endParaRPr sz="2300"/>
          </a:p>
        </p:txBody>
      </p:sp>
      <p:sp>
        <p:nvSpPr>
          <p:cNvPr id="259" name="Google Shape;259;p32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What we need from students: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3"/>
          <p:cNvSpPr txBox="1"/>
          <p:nvPr>
            <p:ph idx="1" type="body"/>
          </p:nvPr>
        </p:nvSpPr>
        <p:spPr>
          <a:xfrm>
            <a:off x="368099" y="2061971"/>
            <a:ext cx="84078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Vengan a la escuela, a tiempo, listos para aprender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Vengan a la escuela en uniforme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Vegan a la escuela preparados con sus útiles escolares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Sean respetuosos con el personal de la escuela, los compañeros, y los materiales del aula</a:t>
            </a:r>
            <a:endParaRPr sz="2300"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61950" lvl="0" marL="457200" rtl="0" algn="l">
              <a:spcBef>
                <a:spcPts val="360"/>
              </a:spcBef>
              <a:spcAft>
                <a:spcPts val="0"/>
              </a:spcAft>
              <a:buSzPts val="2100"/>
              <a:buChar char="◼"/>
            </a:pPr>
            <a:r>
              <a:rPr lang="en-US" sz="2300"/>
              <a:t>Sigan todas las normas de la escuela</a:t>
            </a:r>
            <a:endParaRPr sz="2300"/>
          </a:p>
        </p:txBody>
      </p:sp>
      <p:sp>
        <p:nvSpPr>
          <p:cNvPr id="266" name="Google Shape;266;p33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 que necesitamos de los estudiantes</a:t>
            </a: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4"/>
          <p:cNvSpPr txBox="1"/>
          <p:nvPr>
            <p:ph idx="1" type="body"/>
          </p:nvPr>
        </p:nvSpPr>
        <p:spPr>
          <a:xfrm>
            <a:off x="3127986" y="2143235"/>
            <a:ext cx="4515600" cy="44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457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660066"/>
                </a:solidFill>
              </a:rPr>
              <a:t>Purple – Raptor</a:t>
            </a:r>
            <a:endParaRPr sz="3500"/>
          </a:p>
          <a:p>
            <a:pPr indent="0" lvl="0" marL="4572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3366FF"/>
                </a:solidFill>
              </a:rPr>
              <a:t>Blue – Pledge</a:t>
            </a:r>
            <a:endParaRPr sz="3500"/>
          </a:p>
          <a:p>
            <a:pPr indent="0" lvl="0" marL="4572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008000"/>
                </a:solidFill>
              </a:rPr>
              <a:t>Green – Positive </a:t>
            </a:r>
            <a:endParaRPr sz="3500"/>
          </a:p>
          <a:p>
            <a:pPr indent="0" lvl="0" marL="4572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F1C232"/>
                </a:solidFill>
              </a:rPr>
              <a:t>Yellow – Neutral</a:t>
            </a:r>
            <a:endParaRPr sz="3500">
              <a:solidFill>
                <a:srgbClr val="F1C232"/>
              </a:solidFill>
            </a:endParaRPr>
          </a:p>
          <a:p>
            <a:pPr indent="0" lvl="0" marL="4572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FF0000"/>
                </a:solidFill>
              </a:rPr>
              <a:t>Red - Concern </a:t>
            </a:r>
            <a:endParaRPr/>
          </a:p>
          <a:p>
            <a:pPr indent="0" lvl="0" marL="4572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3000"/>
          </a:p>
        </p:txBody>
      </p:sp>
      <p:sp>
        <p:nvSpPr>
          <p:cNvPr id="272" name="Google Shape;272;p34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</a:rPr>
              <a:t>Ratings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descr="Macintosh HD:Users:zhaddad:Desktop:Unknown-1.jpeg" id="273" name="Google Shape;27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3626" y="5264838"/>
            <a:ext cx="769761" cy="6932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intosh HD:Users:zhaddad:Desktop:Unknown-2.jpeg" id="274" name="Google Shape;274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53626" y="4498458"/>
            <a:ext cx="769761" cy="6932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intosh HD:Users:zhaddad:Desktop:Unknown-5.jpeg" id="275" name="Google Shape;275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53626" y="3697582"/>
            <a:ext cx="769761" cy="6932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intosh HD:Users:zhaddad:Desktop:Unknown-6.jpeg" id="276" name="Google Shape;276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24351" y="2876970"/>
            <a:ext cx="628295" cy="713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04481" y="1973054"/>
            <a:ext cx="1068027" cy="796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 txBox="1"/>
          <p:nvPr>
            <p:ph idx="1" type="body"/>
          </p:nvPr>
        </p:nvSpPr>
        <p:spPr>
          <a:xfrm>
            <a:off x="3127972" y="2143225"/>
            <a:ext cx="5721300" cy="44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/>
          </a:bodyPr>
          <a:lstStyle/>
          <a:p>
            <a:pPr indent="0" lvl="0" marL="457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660066"/>
                </a:solidFill>
              </a:rPr>
              <a:t>Morado</a:t>
            </a:r>
            <a:r>
              <a:rPr lang="en-US" sz="3500">
                <a:solidFill>
                  <a:srgbClr val="660066"/>
                </a:solidFill>
              </a:rPr>
              <a:t> – Mascota de la escuela</a:t>
            </a:r>
            <a:endParaRPr sz="3500"/>
          </a:p>
          <a:p>
            <a:pPr indent="0" lvl="0" marL="4572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3366FF"/>
                </a:solidFill>
              </a:rPr>
              <a:t>Azul</a:t>
            </a:r>
            <a:r>
              <a:rPr lang="en-US" sz="3500">
                <a:solidFill>
                  <a:srgbClr val="3366FF"/>
                </a:solidFill>
              </a:rPr>
              <a:t> – Promesa</a:t>
            </a:r>
            <a:endParaRPr sz="3500"/>
          </a:p>
          <a:p>
            <a:pPr indent="0" lvl="0" marL="4572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008000"/>
                </a:solidFill>
              </a:rPr>
              <a:t>Verde</a:t>
            </a:r>
            <a:r>
              <a:rPr lang="en-US" sz="3500">
                <a:solidFill>
                  <a:srgbClr val="008000"/>
                </a:solidFill>
              </a:rPr>
              <a:t> – Positivo </a:t>
            </a:r>
            <a:endParaRPr sz="3500"/>
          </a:p>
          <a:p>
            <a:pPr indent="0" lvl="0" marL="4572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F1C232"/>
                </a:solidFill>
              </a:rPr>
              <a:t>Amarillo</a:t>
            </a:r>
            <a:r>
              <a:rPr lang="en-US" sz="3500">
                <a:solidFill>
                  <a:srgbClr val="F1C232"/>
                </a:solidFill>
              </a:rPr>
              <a:t> – Neutral</a:t>
            </a:r>
            <a:endParaRPr sz="3500">
              <a:solidFill>
                <a:srgbClr val="F1C232"/>
              </a:solidFill>
            </a:endParaRPr>
          </a:p>
          <a:p>
            <a:pPr indent="0" lvl="0" marL="4572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en-US" sz="3500">
                <a:solidFill>
                  <a:srgbClr val="FF0000"/>
                </a:solidFill>
              </a:rPr>
              <a:t>Rojo - Necesita </a:t>
            </a:r>
            <a:r>
              <a:rPr lang="en-US" sz="3500">
                <a:solidFill>
                  <a:srgbClr val="FF0000"/>
                </a:solidFill>
              </a:rPr>
              <a:t>improvisar</a:t>
            </a:r>
            <a:r>
              <a:rPr lang="en-US" sz="3500">
                <a:solidFill>
                  <a:srgbClr val="FF0000"/>
                </a:solidFill>
              </a:rPr>
              <a:t> </a:t>
            </a:r>
            <a:endParaRPr/>
          </a:p>
          <a:p>
            <a:pPr indent="0" lvl="0" marL="4572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3000"/>
          </a:p>
        </p:txBody>
      </p:sp>
      <p:sp>
        <p:nvSpPr>
          <p:cNvPr id="283" name="Google Shape;283;p35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</a:rPr>
              <a:t>Calificaciones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descr="Macintosh HD:Users:zhaddad:Desktop:Unknown-1.jpeg" id="284" name="Google Shape;28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3626" y="5264838"/>
            <a:ext cx="769761" cy="6932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intosh HD:Users:zhaddad:Desktop:Unknown-2.jpeg" id="285" name="Google Shape;285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53626" y="4498458"/>
            <a:ext cx="769761" cy="6932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intosh HD:Users:zhaddad:Desktop:Unknown-5.jpeg" id="286" name="Google Shape;286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53626" y="3697582"/>
            <a:ext cx="769761" cy="6932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intosh HD:Users:zhaddad:Desktop:Unknown-6.jpeg" id="287" name="Google Shape;287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24351" y="2876970"/>
            <a:ext cx="628295" cy="713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04481" y="1973054"/>
            <a:ext cx="1068027" cy="796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6"/>
          <p:cNvSpPr txBox="1"/>
          <p:nvPr>
            <p:ph idx="1" type="body"/>
          </p:nvPr>
        </p:nvSpPr>
        <p:spPr>
          <a:xfrm>
            <a:off x="368100" y="1590276"/>
            <a:ext cx="8407800" cy="5026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spcBef>
                <a:spcPts val="360"/>
              </a:spcBef>
              <a:spcAft>
                <a:spcPts val="0"/>
              </a:spcAft>
              <a:buSzPts val="2200"/>
              <a:buChar char="◼"/>
            </a:pPr>
            <a:r>
              <a:rPr lang="en-US" sz="2200"/>
              <a:t>Doors open at 7:45am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◼"/>
            </a:pPr>
            <a:r>
              <a:rPr lang="en-US" sz="2200"/>
              <a:t>The school day begins at 8am, sharp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◼"/>
            </a:pPr>
            <a:r>
              <a:rPr lang="en-US" sz="2200"/>
              <a:t>Any student that arrives after 8am, will be marked tardy by our truancy officer at the door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▪"/>
            </a:pPr>
            <a:r>
              <a:rPr lang="en-US" sz="2200"/>
              <a:t>This does not include buses that arrive late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◼"/>
            </a:pPr>
            <a:r>
              <a:rPr lang="en-US" sz="2200"/>
              <a:t>When absent, students must turn in </a:t>
            </a:r>
            <a:r>
              <a:rPr lang="en-US" sz="2200"/>
              <a:t>their</a:t>
            </a:r>
            <a:r>
              <a:rPr lang="en-US" sz="2200"/>
              <a:t> doctor’s note/parent excuse note to their homeroom teacher or Team Leader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◼"/>
            </a:pPr>
            <a:r>
              <a:rPr lang="en-US" sz="2200"/>
              <a:t>3 unexcused absences will result in a certified truancy letter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◼"/>
            </a:pPr>
            <a:r>
              <a:rPr lang="en-US" sz="2200"/>
              <a:t>6 unexcused absences will require a Student Attendance Improvement Conference (SAIC) with </a:t>
            </a:r>
            <a:r>
              <a:rPr lang="en-US" sz="2200"/>
              <a:t>our Truancy Officer, School Police Officer, and Team Leader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◼"/>
            </a:pPr>
            <a:r>
              <a:rPr lang="en-US" sz="2200"/>
              <a:t>10 unexcused absences will result in a truancy citation that can cost up to $750</a:t>
            </a:r>
            <a:endParaRPr sz="2200"/>
          </a:p>
        </p:txBody>
      </p:sp>
      <p:sp>
        <p:nvSpPr>
          <p:cNvPr id="295" name="Google Shape;295;p36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Attendance: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7"/>
          <p:cNvSpPr txBox="1"/>
          <p:nvPr>
            <p:ph idx="1" type="body"/>
          </p:nvPr>
        </p:nvSpPr>
        <p:spPr>
          <a:xfrm>
            <a:off x="367800" y="1831801"/>
            <a:ext cx="8407800" cy="5026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spcBef>
                <a:spcPts val="36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Las puertas abren a las 7:45am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El día escolar comienza a las 8am en punto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Todo estudiante que llegue después de las 8am, será marcado tarde por nuestro oficial de absentismo escolar en la puerta</a:t>
            </a:r>
            <a:endParaRPr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Esto no incluye los autobuses que llegan tarde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Cuando estén ausentes, los estudiantes deben entregar la nota de su médico/nota de excusa de los padres a su maestro de aula o al Team Leader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3 ausencias injustificadas </a:t>
            </a:r>
            <a:r>
              <a:rPr lang="en-US"/>
              <a:t>resultará</a:t>
            </a:r>
            <a:r>
              <a:rPr lang="en-US"/>
              <a:t> en una carta de ausentismo escolar certificado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6 ausencias injustificadas requerirán una conferencia para mejorar la asistencia del estudiante (SAIC) con nuestro oficial de ausentismo escolar, el oficial de </a:t>
            </a:r>
            <a:r>
              <a:rPr lang="en-US"/>
              <a:t>policía</a:t>
            </a:r>
            <a:r>
              <a:rPr lang="en-US"/>
              <a:t> escolar y el Team Leader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10 ausencias injustificadas </a:t>
            </a:r>
            <a:r>
              <a:rPr lang="en-US"/>
              <a:t>resultará</a:t>
            </a:r>
            <a:r>
              <a:rPr lang="en-US"/>
              <a:t> en una citación por absentismo escolar que puede costar hasta $750</a:t>
            </a:r>
            <a:endParaRPr/>
          </a:p>
        </p:txBody>
      </p:sp>
      <p:sp>
        <p:nvSpPr>
          <p:cNvPr id="302" name="Google Shape;302;p37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Asistencia</a:t>
            </a: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8"/>
          <p:cNvSpPr txBox="1"/>
          <p:nvPr>
            <p:ph idx="1" type="body"/>
          </p:nvPr>
        </p:nvSpPr>
        <p:spPr>
          <a:xfrm>
            <a:off x="368100" y="1535450"/>
            <a:ext cx="84078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spcBef>
                <a:spcPts val="360"/>
              </a:spcBef>
              <a:spcAft>
                <a:spcPts val="0"/>
              </a:spcAft>
              <a:buSzPts val="2000"/>
              <a:buChar char="◼"/>
            </a:pPr>
            <a:r>
              <a:rPr lang="en-US" sz="2200"/>
              <a:t>Students either take the bus, go to daycare, walk, or are picked up by a guardian.</a:t>
            </a:r>
            <a:endParaRPr sz="22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 sz="2200"/>
              <a:t>If students take a bus, you are responsible to get them on and off the bus. Buses will not drop students off at the bus stop if a guardian is not there to pick them up from the bus stop.</a:t>
            </a:r>
            <a:endParaRPr sz="22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 sz="2200"/>
              <a:t>If there is a transportation/address change, the school must be notified in writing, immediately &amp; documentation must be provided</a:t>
            </a:r>
            <a:endParaRPr sz="22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 sz="2200"/>
              <a:t>You must communicate how your child is getting home with your child’s teacher and team leader any time it changes.</a:t>
            </a:r>
            <a:endParaRPr sz="22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▪"/>
            </a:pPr>
            <a:r>
              <a:rPr lang="en-US" sz="1900"/>
              <a:t>We accept notes in folders, messages through our communication apps, or phone calls</a:t>
            </a:r>
            <a:endParaRPr sz="19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▪"/>
            </a:pPr>
            <a:r>
              <a:rPr lang="en-US" sz="1900"/>
              <a:t> Changes must come from a legal guardian, not the student</a:t>
            </a:r>
            <a:endParaRPr sz="1900"/>
          </a:p>
        </p:txBody>
      </p:sp>
      <p:sp>
        <p:nvSpPr>
          <p:cNvPr id="309" name="Google Shape;309;p38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Transportation: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10" name="Google Shape;310;p38"/>
          <p:cNvSpPr txBox="1"/>
          <p:nvPr/>
        </p:nvSpPr>
        <p:spPr>
          <a:xfrm>
            <a:off x="0" y="6181850"/>
            <a:ext cx="9144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Contact Mr. George at</a:t>
            </a:r>
            <a:r>
              <a:rPr b="1" lang="en-US" sz="2000" u="sng"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1" lang="en-US" sz="2000" u="sng">
                <a:solidFill>
                  <a:schemeClr val="hlink"/>
                </a:solidFill>
                <a:latin typeface="Libre Franklin"/>
                <a:ea typeface="Libre Franklin"/>
                <a:cs typeface="Libre Franklin"/>
                <a:sym typeface="Libre Franklin"/>
                <a:hlinkClick r:id="rId3"/>
              </a:rPr>
              <a:t>jgeorge@ee-schools.org</a:t>
            </a:r>
            <a:r>
              <a:rPr b="1" lang="en-US" sz="2000" u="sng"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1" lang="en-US" sz="2000" u="sng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for busing information!</a:t>
            </a:r>
            <a:r>
              <a:rPr lang="en-US" sz="2000"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endParaRPr sz="200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9"/>
          <p:cNvSpPr txBox="1"/>
          <p:nvPr>
            <p:ph idx="1" type="body"/>
          </p:nvPr>
        </p:nvSpPr>
        <p:spPr>
          <a:xfrm>
            <a:off x="193175" y="1535450"/>
            <a:ext cx="87576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spcBef>
                <a:spcPts val="360"/>
              </a:spcBef>
              <a:spcAft>
                <a:spcPts val="0"/>
              </a:spcAft>
              <a:buSzPts val="2000"/>
              <a:buChar char="◼"/>
            </a:pPr>
            <a:r>
              <a:rPr lang="en-US" sz="2200"/>
              <a:t>Los estudiantes toman el autobús, van a la guardería, caminan o son recogidos por un padre/guardián</a:t>
            </a:r>
            <a:endParaRPr sz="22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 sz="2200"/>
              <a:t>Si los estudiantes toman un autobús, usted es responsable de hacerlos subir y bajar del autobús. Los autobuses no dejarán a los estudiantes en la parada del autobús si no hay un guardián para recogerlos en la parada.</a:t>
            </a:r>
            <a:endParaRPr sz="22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 sz="2200"/>
              <a:t>Si hay un cambio de transporte/dirección, la escuela debe ser notificada por escrito, inmediatamente y se debe proporcionar la documentación requerida</a:t>
            </a:r>
            <a:endParaRPr sz="22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 sz="2200"/>
              <a:t>Debe comunicar cómo su hijo/a llegará a casa con el maestro y el líder del equipo de su hijo/a cada vez que cambie</a:t>
            </a:r>
            <a:endParaRPr sz="22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▪"/>
            </a:pPr>
            <a:r>
              <a:rPr lang="en-US" sz="1900"/>
              <a:t>Aceptamos notas en carpetas, mensajes a través de nuestras aplicaciones de comunicación, o llamadas telefónicas</a:t>
            </a:r>
            <a:endParaRPr sz="19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▪"/>
            </a:pPr>
            <a:r>
              <a:rPr lang="en-US" sz="1900"/>
              <a:t>Los cambios deben provenir de un guardián legal, no del estudiante</a:t>
            </a:r>
            <a:endParaRPr sz="1900"/>
          </a:p>
        </p:txBody>
      </p:sp>
      <p:sp>
        <p:nvSpPr>
          <p:cNvPr id="317" name="Google Shape;317;p39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Transporte: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18" name="Google Shape;318;p39"/>
          <p:cNvSpPr txBox="1"/>
          <p:nvPr/>
        </p:nvSpPr>
        <p:spPr>
          <a:xfrm>
            <a:off x="0" y="610565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Comuníquese con el Sr. George a</a:t>
            </a:r>
            <a:r>
              <a:rPr b="1" lang="en-US" sz="1800" u="sng"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1" lang="en-US" sz="1800" u="sng">
                <a:solidFill>
                  <a:schemeClr val="hlink"/>
                </a:solidFill>
                <a:latin typeface="Libre Franklin"/>
                <a:ea typeface="Libre Franklin"/>
                <a:cs typeface="Libre Franklin"/>
                <a:sym typeface="Libre Franklin"/>
                <a:hlinkClick r:id="rId3"/>
              </a:rPr>
              <a:t>jgeorge@ee-schools.org</a:t>
            </a:r>
            <a:r>
              <a:rPr b="1" lang="en-US" sz="1800" u="sng"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1" lang="en-US" sz="1800" u="sng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para obtener información sobre el transporte en autobús</a:t>
            </a:r>
            <a:endParaRPr sz="180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0"/>
          <p:cNvSpPr txBox="1"/>
          <p:nvPr>
            <p:ph idx="1" type="body"/>
          </p:nvPr>
        </p:nvSpPr>
        <p:spPr>
          <a:xfrm>
            <a:off x="457200" y="1719075"/>
            <a:ext cx="40386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500"/>
              <a:t>All snow days and early dismissals are:</a:t>
            </a:r>
            <a:endParaRPr sz="2500"/>
          </a:p>
          <a:p>
            <a:pPr indent="-387350" lvl="0" marL="457200" rtl="0" algn="l">
              <a:spcBef>
                <a:spcPts val="56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Posted on WFMZ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Posted on the school website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On social media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Announced through our School Messenger</a:t>
            </a:r>
            <a:endParaRPr sz="25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accent2"/>
                </a:solidFill>
              </a:rPr>
              <a:t>Please keep contact </a:t>
            </a:r>
            <a:r>
              <a:rPr lang="en-US" sz="2200">
                <a:solidFill>
                  <a:schemeClr val="accent2"/>
                </a:solidFill>
              </a:rPr>
              <a:t>information</a:t>
            </a:r>
            <a:r>
              <a:rPr lang="en-US" sz="2200">
                <a:solidFill>
                  <a:schemeClr val="accent2"/>
                </a:solidFill>
              </a:rPr>
              <a:t> updated with EEACS so we can stay in communication!</a:t>
            </a:r>
            <a:endParaRPr/>
          </a:p>
        </p:txBody>
      </p:sp>
      <p:sp>
        <p:nvSpPr>
          <p:cNvPr id="325" name="Google Shape;325;p40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Delays, Cancellations, &amp; Early Dismissals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26" name="Google Shape;326;p40"/>
          <p:cNvSpPr txBox="1"/>
          <p:nvPr>
            <p:ph idx="2" type="body"/>
          </p:nvPr>
        </p:nvSpPr>
        <p:spPr>
          <a:xfrm>
            <a:off x="4648200" y="1719075"/>
            <a:ext cx="40386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500"/>
              <a:t>Two Hour </a:t>
            </a:r>
            <a:r>
              <a:rPr lang="en-US" sz="2500"/>
              <a:t>Delays:</a:t>
            </a:r>
            <a:endParaRPr sz="2500"/>
          </a:p>
          <a:p>
            <a:pPr indent="-387350" lvl="0" marL="457200" rtl="0" algn="l">
              <a:spcBef>
                <a:spcPts val="56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Buses run, arriving two hours later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Doors open at 9:45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Refer to your school district for transportation</a:t>
            </a:r>
            <a:endParaRPr sz="25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-US" sz="1800"/>
              <a:t>If your home district has a delay but Allentown is open, your bus will arrive two hours late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-US" sz="1800"/>
              <a:t>If your district is closed, but Allentown is open, your bus will not arrive  </a:t>
            </a:r>
            <a:endParaRPr sz="18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1"/>
          <p:cNvSpPr txBox="1"/>
          <p:nvPr>
            <p:ph idx="1" type="body"/>
          </p:nvPr>
        </p:nvSpPr>
        <p:spPr>
          <a:xfrm>
            <a:off x="457200" y="1719075"/>
            <a:ext cx="40386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500"/>
              <a:t>Todos los días de nieve y salidas tempranas son:</a:t>
            </a:r>
            <a:endParaRPr sz="2500"/>
          </a:p>
          <a:p>
            <a:pPr indent="-387350" lvl="0" marL="457200" rtl="0" algn="l">
              <a:spcBef>
                <a:spcPts val="56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Publicados en WFMZ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Publicados en el sitio web de la escuela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En las redes sociales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◼"/>
            </a:pPr>
            <a:r>
              <a:rPr lang="en-US" sz="2500"/>
              <a:t>Anunciado a través de nuestro mensajero escolar</a:t>
            </a:r>
            <a:endParaRPr sz="2500"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accent2"/>
                </a:solidFill>
              </a:rPr>
              <a:t>Por favor, actualice la información de contacto con EEACS para que podamos mantenernos en comunicación</a:t>
            </a:r>
            <a:endParaRPr sz="2700"/>
          </a:p>
        </p:txBody>
      </p:sp>
      <p:sp>
        <p:nvSpPr>
          <p:cNvPr id="333" name="Google Shape;333;p41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Retrasos, cancelaciones, y salidas anticipadas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34" name="Google Shape;334;p41"/>
          <p:cNvSpPr txBox="1"/>
          <p:nvPr>
            <p:ph idx="2" type="body"/>
          </p:nvPr>
        </p:nvSpPr>
        <p:spPr>
          <a:xfrm>
            <a:off x="4648200" y="1719075"/>
            <a:ext cx="40386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400"/>
              <a:t>Retrasos de dos horas</a:t>
            </a:r>
            <a:r>
              <a:rPr lang="en-US" sz="2400"/>
              <a:t>:</a:t>
            </a:r>
            <a:endParaRPr sz="2400"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Los autobus llegan dos horas tarde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Las puertas abren a las 9:45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 sz="2400"/>
              <a:t>Consulte con su distrito escolar para el transporte</a:t>
            </a:r>
            <a:endParaRPr sz="24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-US" sz="1800"/>
              <a:t>Si su distrito de origen tiene un retraso pero Allentown está abierto, su autobús llegará dos horas tarde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-US" sz="1800"/>
              <a:t>Si su distrito está cerrado, pero Allentown está abierto, su autobús no llegará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/>
          <p:nvPr>
            <p:ph idx="1" type="body"/>
          </p:nvPr>
        </p:nvSpPr>
        <p:spPr>
          <a:xfrm>
            <a:off x="368100" y="2113400"/>
            <a:ext cx="8407800" cy="393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06400" lvl="0" marL="457200" rtl="0" algn="l">
              <a:spcBef>
                <a:spcPts val="360"/>
              </a:spcBef>
              <a:spcAft>
                <a:spcPts val="0"/>
              </a:spcAft>
              <a:buSzPts val="2800"/>
              <a:buChar char="◼"/>
            </a:pPr>
            <a:r>
              <a:rPr lang="en-US" sz="3000"/>
              <a:t>CEO-Mr. Lysek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COO-Mr. Flavell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CAO- Mrs. Yeakel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CSD-Mr. Diaz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Directora de Currícula-Mrs. Morrow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Director de Instrucción-Mrs. Mirto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Team Leader- Ms. Prodes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Community Coach-Mr. Lessel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◼"/>
            </a:pPr>
            <a:r>
              <a:rPr lang="en-US" sz="3000"/>
              <a:t>Consejero Escolar-Miss Moussa</a:t>
            </a:r>
            <a:endParaRPr sz="3000"/>
          </a:p>
        </p:txBody>
      </p:sp>
      <p:sp>
        <p:nvSpPr>
          <p:cNvPr id="120" name="Google Shape;120;p15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Personal importante</a:t>
            </a: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2"/>
          <p:cNvSpPr txBox="1"/>
          <p:nvPr>
            <p:ph idx="1" type="body"/>
          </p:nvPr>
        </p:nvSpPr>
        <p:spPr>
          <a:xfrm>
            <a:off x="457200" y="1719075"/>
            <a:ext cx="40386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Breakfast:</a:t>
            </a:r>
            <a:endParaRPr/>
          </a:p>
          <a:p>
            <a:pPr indent="-374650" lvl="0" marL="457200" rtl="0" algn="l">
              <a:spcBef>
                <a:spcPts val="56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Served 7:45-8:15, in assembly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Includes: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Fat Free or 1% milk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Whole fruit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Cold breakfast item</a:t>
            </a:r>
            <a:endParaRPr sz="2300"/>
          </a:p>
          <a:p>
            <a:pPr indent="-374650" lvl="2" marL="13716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Muffins</a:t>
            </a:r>
            <a:endParaRPr sz="2300"/>
          </a:p>
          <a:p>
            <a:pPr indent="-374650" lvl="2" marL="13716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Yogurt</a:t>
            </a:r>
            <a:endParaRPr sz="2300"/>
          </a:p>
          <a:p>
            <a:pPr indent="-374650" lvl="2" marL="13716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Granola Bars</a:t>
            </a:r>
            <a:endParaRPr sz="28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42"/>
          <p:cNvSpPr txBox="1"/>
          <p:nvPr>
            <p:ph idx="2" type="body"/>
          </p:nvPr>
        </p:nvSpPr>
        <p:spPr>
          <a:xfrm>
            <a:off x="4201725" y="1719000"/>
            <a:ext cx="47169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Lunch:</a:t>
            </a:r>
            <a:endParaRPr/>
          </a:p>
          <a:p>
            <a:pPr indent="-374650" lvl="0" marL="457200" rtl="0" algn="l">
              <a:spcBef>
                <a:spcPts val="56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Includes: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Fat Free, 1%, chocolate, or strawberry milk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Whole fruit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Salad, Sandwich, or Hot Meal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Students may pack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Vegetarian options are available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We cannot accommodate food preferences other than documented allergies </a:t>
            </a:r>
            <a:endParaRPr/>
          </a:p>
        </p:txBody>
      </p:sp>
      <p:sp>
        <p:nvSpPr>
          <p:cNvPr id="342" name="Google Shape;342;p42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Lunch Program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43" name="Google Shape;343;p42"/>
          <p:cNvSpPr txBox="1"/>
          <p:nvPr/>
        </p:nvSpPr>
        <p:spPr>
          <a:xfrm>
            <a:off x="163125" y="5731100"/>
            <a:ext cx="4038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Menus are on the School Website!</a:t>
            </a:r>
            <a:endParaRPr b="1" sz="2400" u="sng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3"/>
          <p:cNvSpPr txBox="1"/>
          <p:nvPr>
            <p:ph idx="1" type="body"/>
          </p:nvPr>
        </p:nvSpPr>
        <p:spPr>
          <a:xfrm>
            <a:off x="457200" y="1719075"/>
            <a:ext cx="4038600" cy="513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Desayuno:</a:t>
            </a:r>
            <a:endParaRPr/>
          </a:p>
          <a:p>
            <a:pPr indent="-374650" lvl="0" marL="457200" rtl="0" algn="l">
              <a:spcBef>
                <a:spcPts val="56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Servido 7:45-8:15, en asamblea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Incluye: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Leche sin grasa o 1%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Fruta 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Artículo de desayuno frío</a:t>
            </a:r>
            <a:endParaRPr sz="2300"/>
          </a:p>
          <a:p>
            <a:pPr indent="-374650" lvl="2" marL="13716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Muffins</a:t>
            </a:r>
            <a:endParaRPr sz="2300"/>
          </a:p>
          <a:p>
            <a:pPr indent="-374650" lvl="2" marL="13716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Yogur</a:t>
            </a:r>
            <a:endParaRPr sz="2300"/>
          </a:p>
          <a:p>
            <a:pPr indent="-374650" lvl="2" marL="1371600" rtl="0" algn="l">
              <a:spcBef>
                <a:spcPts val="0"/>
              </a:spcBef>
              <a:spcAft>
                <a:spcPts val="0"/>
              </a:spcAft>
              <a:buSzPts val="2300"/>
              <a:buChar char="▪"/>
            </a:pPr>
            <a:r>
              <a:rPr lang="en-US" sz="2300"/>
              <a:t>Barras de granola</a:t>
            </a:r>
            <a:endParaRPr sz="23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43"/>
          <p:cNvSpPr txBox="1"/>
          <p:nvPr>
            <p:ph idx="2" type="body"/>
          </p:nvPr>
        </p:nvSpPr>
        <p:spPr>
          <a:xfrm>
            <a:off x="4282200" y="1590300"/>
            <a:ext cx="4716900" cy="5267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Almuerzo:</a:t>
            </a:r>
            <a:endParaRPr/>
          </a:p>
          <a:p>
            <a:pPr indent="-374650" lvl="0" marL="457200" rtl="0" algn="l">
              <a:spcBef>
                <a:spcPts val="56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Incluye: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00"/>
              <a:buChar char="▪"/>
            </a:pPr>
            <a:r>
              <a:rPr lang="en-US" sz="2300"/>
              <a:t>Leche blanca sin grasa o 1%, leche chocolatada, o leche de fresa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00"/>
              <a:buChar char="▪"/>
            </a:pPr>
            <a:r>
              <a:rPr lang="en-US" sz="2300"/>
              <a:t>Fruta 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00"/>
              <a:buChar char="▪"/>
            </a:pPr>
            <a:r>
              <a:rPr lang="en-US" sz="2300"/>
              <a:t>Ensalada, Sandwich, o comida caliente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Los estudiantes pueden empacar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Hay opciones vegetarianas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No podemos acomodar preferencias de alimentos que no sean alergias documentadas por un </a:t>
            </a:r>
            <a:r>
              <a:rPr lang="en-US" sz="2300"/>
              <a:t>médico</a:t>
            </a:r>
            <a:endParaRPr sz="2300"/>
          </a:p>
        </p:txBody>
      </p:sp>
      <p:sp>
        <p:nvSpPr>
          <p:cNvPr id="351" name="Google Shape;351;p43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Programa de Comida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52" name="Google Shape;352;p43"/>
          <p:cNvSpPr txBox="1"/>
          <p:nvPr/>
        </p:nvSpPr>
        <p:spPr>
          <a:xfrm>
            <a:off x="163125" y="5731100"/>
            <a:ext cx="4038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Menús</a:t>
            </a:r>
            <a:r>
              <a:rPr b="1" lang="en-US" sz="2400" u="sng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están en el sitio web de la escuela</a:t>
            </a:r>
            <a:endParaRPr b="1" sz="2400" u="sng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4"/>
          <p:cNvSpPr txBox="1"/>
          <p:nvPr>
            <p:ph idx="1" type="body"/>
          </p:nvPr>
        </p:nvSpPr>
        <p:spPr>
          <a:xfrm>
            <a:off x="457200" y="1654675"/>
            <a:ext cx="4038600" cy="494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spcBef>
                <a:spcPts val="560"/>
              </a:spcBef>
              <a:spcAft>
                <a:spcPts val="0"/>
              </a:spcAft>
              <a:buSzPts val="2000"/>
              <a:buChar char="◼"/>
            </a:pPr>
            <a:r>
              <a:rPr b="1" lang="en-US" sz="2000" u="sng">
                <a:latin typeface="Libre Franklin"/>
                <a:ea typeface="Libre Franklin"/>
                <a:cs typeface="Libre Franklin"/>
                <a:sym typeface="Libre Franklin"/>
              </a:rPr>
              <a:t>Medication: </a:t>
            </a:r>
            <a:r>
              <a:rPr lang="en-US" sz="2000"/>
              <a:t>If your child needs medication during school hours the medication and doctor’s order must be dropped off by a parent.</a:t>
            </a:r>
            <a:endParaRPr sz="2000"/>
          </a:p>
          <a:p>
            <a:pPr indent="-355600" lvl="0" marL="457200" rtl="0" algn="l">
              <a:spcBef>
                <a:spcPts val="260"/>
              </a:spcBef>
              <a:spcAft>
                <a:spcPts val="0"/>
              </a:spcAft>
              <a:buSzPts val="2000"/>
              <a:buChar char="◼"/>
            </a:pPr>
            <a:r>
              <a:rPr b="1" lang="en-US" sz="2000" u="sng">
                <a:latin typeface="Libre Franklin"/>
                <a:ea typeface="Libre Franklin"/>
                <a:cs typeface="Libre Franklin"/>
                <a:sym typeface="Libre Franklin"/>
              </a:rPr>
              <a:t>Medical History: </a:t>
            </a:r>
            <a:r>
              <a:rPr lang="en-US" sz="2000"/>
              <a:t>Please provide all information about your child’s health so that we can better care for them while they are at school.  This includes but is not limited to: prior surgeries, medications taken at home, allergies and preexisting conditions.</a:t>
            </a:r>
            <a:endParaRPr sz="2000"/>
          </a:p>
        </p:txBody>
      </p:sp>
      <p:sp>
        <p:nvSpPr>
          <p:cNvPr id="359" name="Google Shape;359;p44"/>
          <p:cNvSpPr txBox="1"/>
          <p:nvPr>
            <p:ph idx="2" type="body"/>
          </p:nvPr>
        </p:nvSpPr>
        <p:spPr>
          <a:xfrm>
            <a:off x="4629850" y="1654672"/>
            <a:ext cx="40386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74320" rtl="0" algn="l">
              <a:spcBef>
                <a:spcPts val="260"/>
              </a:spcBef>
              <a:spcAft>
                <a:spcPts val="0"/>
              </a:spcAft>
              <a:buNone/>
            </a:pPr>
            <a:r>
              <a:t/>
            </a:r>
            <a:endParaRPr b="1" sz="2000" u="sng"/>
          </a:p>
          <a:p>
            <a:pPr indent="0" lvl="0" marL="0" rtl="0" algn="l">
              <a:spcBef>
                <a:spcPts val="260"/>
              </a:spcBef>
              <a:spcAft>
                <a:spcPts val="0"/>
              </a:spcAft>
              <a:buNone/>
            </a:pPr>
            <a:r>
              <a:t/>
            </a:r>
            <a:endParaRPr b="1" sz="2000" u="sng"/>
          </a:p>
          <a:p>
            <a:pPr indent="-273050" lvl="0" marL="274320" rtl="0" algn="l">
              <a:spcBef>
                <a:spcPts val="260"/>
              </a:spcBef>
              <a:spcAft>
                <a:spcPts val="0"/>
              </a:spcAft>
              <a:buSzPts val="2000"/>
              <a:buChar char="◼"/>
            </a:pPr>
            <a:r>
              <a:rPr b="1" lang="en-US" sz="2000" u="sng"/>
              <a:t>Our Services:</a:t>
            </a:r>
            <a:r>
              <a:rPr b="1" lang="en-US" sz="2000" u="sng"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2000"/>
              <a:t>We are available at all times for students who: </a:t>
            </a:r>
            <a:endParaRPr sz="2000"/>
          </a:p>
          <a:p>
            <a:pPr indent="-195580" lvl="1" marL="548640" rtl="0" algn="l">
              <a:spcBef>
                <a:spcPts val="26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Become ill </a:t>
            </a:r>
            <a:endParaRPr sz="2000"/>
          </a:p>
          <a:p>
            <a:pPr indent="-195580" lvl="1" marL="548640" rtl="0" algn="l">
              <a:spcBef>
                <a:spcPts val="26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Are injured </a:t>
            </a:r>
            <a:endParaRPr sz="2000"/>
          </a:p>
          <a:p>
            <a:pPr indent="-195580" lvl="1" marL="548640" rtl="0" algn="l">
              <a:spcBef>
                <a:spcPts val="26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Require medication administration.</a:t>
            </a:r>
            <a:endParaRPr sz="2000"/>
          </a:p>
          <a:p>
            <a:pPr indent="0" lvl="0" marL="274320" rtl="0" algn="l">
              <a:spcBef>
                <a:spcPts val="26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360" name="Google Shape;360;p44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Health Room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5"/>
          <p:cNvSpPr txBox="1"/>
          <p:nvPr>
            <p:ph idx="1" type="body"/>
          </p:nvPr>
        </p:nvSpPr>
        <p:spPr>
          <a:xfrm>
            <a:off x="177075" y="1654675"/>
            <a:ext cx="4318800" cy="494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spcBef>
                <a:spcPts val="560"/>
              </a:spcBef>
              <a:spcAft>
                <a:spcPts val="0"/>
              </a:spcAft>
              <a:buSzPts val="2000"/>
              <a:buChar char="◼"/>
            </a:pPr>
            <a:r>
              <a:rPr b="1" lang="en-US" sz="2000" u="sng">
                <a:latin typeface="Libre Franklin"/>
                <a:ea typeface="Libre Franklin"/>
                <a:cs typeface="Libre Franklin"/>
                <a:sym typeface="Libre Franklin"/>
              </a:rPr>
              <a:t>Medicamentos: </a:t>
            </a:r>
            <a:r>
              <a:rPr lang="en-US" sz="2000"/>
              <a:t>Si su hijo/a necesita medicamentos durante el horario escolar, el medicamento y la orden médica deben ser entregados por uno de los padres</a:t>
            </a:r>
            <a:endParaRPr sz="2000"/>
          </a:p>
          <a:p>
            <a:pPr indent="-355600" lvl="0" marL="457200" rtl="0" algn="l">
              <a:spcBef>
                <a:spcPts val="260"/>
              </a:spcBef>
              <a:spcAft>
                <a:spcPts val="0"/>
              </a:spcAft>
              <a:buSzPts val="2000"/>
              <a:buChar char="◼"/>
            </a:pPr>
            <a:r>
              <a:rPr b="1" lang="en-US" sz="2000" u="sng">
                <a:latin typeface="Libre Franklin"/>
                <a:ea typeface="Libre Franklin"/>
                <a:cs typeface="Libre Franklin"/>
                <a:sym typeface="Libre Franklin"/>
              </a:rPr>
              <a:t>Historia médica</a:t>
            </a:r>
            <a:r>
              <a:rPr b="1" lang="en-US" sz="2000" u="sng">
                <a:latin typeface="Libre Franklin"/>
                <a:ea typeface="Libre Franklin"/>
                <a:cs typeface="Libre Franklin"/>
                <a:sym typeface="Libre Franklin"/>
              </a:rPr>
              <a:t>: </a:t>
            </a:r>
            <a:r>
              <a:rPr lang="en-US" sz="2000"/>
              <a:t>Proporcione toda la información sobre la salud de su hijo/a para que podamos cuidarlo/a mejor mientras está en la escuela. Esto incluye, entre otros, cirugías previas, medicamentos que se toman en casa, alergias y condiciones preexistentes.</a:t>
            </a:r>
            <a:endParaRPr sz="2000"/>
          </a:p>
        </p:txBody>
      </p:sp>
      <p:sp>
        <p:nvSpPr>
          <p:cNvPr id="367" name="Google Shape;367;p45"/>
          <p:cNvSpPr txBox="1"/>
          <p:nvPr>
            <p:ph idx="2" type="body"/>
          </p:nvPr>
        </p:nvSpPr>
        <p:spPr>
          <a:xfrm>
            <a:off x="4629850" y="1654672"/>
            <a:ext cx="40386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74320" rtl="0" algn="l">
              <a:spcBef>
                <a:spcPts val="260"/>
              </a:spcBef>
              <a:spcAft>
                <a:spcPts val="0"/>
              </a:spcAft>
              <a:buNone/>
            </a:pPr>
            <a:r>
              <a:t/>
            </a:r>
            <a:endParaRPr b="1" sz="2000" u="sng"/>
          </a:p>
          <a:p>
            <a:pPr indent="0" lvl="0" marL="274320" rtl="0" algn="l">
              <a:spcBef>
                <a:spcPts val="260"/>
              </a:spcBef>
              <a:spcAft>
                <a:spcPts val="0"/>
              </a:spcAft>
              <a:buNone/>
            </a:pPr>
            <a:r>
              <a:t/>
            </a:r>
            <a:endParaRPr b="1" sz="2000" u="sng"/>
          </a:p>
          <a:p>
            <a:pPr indent="-273050" lvl="0" marL="274320" rtl="0" algn="l">
              <a:spcBef>
                <a:spcPts val="260"/>
              </a:spcBef>
              <a:spcAft>
                <a:spcPts val="0"/>
              </a:spcAft>
              <a:buSzPts val="2000"/>
              <a:buChar char="◼"/>
            </a:pPr>
            <a:r>
              <a:rPr b="1" lang="en-US" sz="2000" u="sng"/>
              <a:t>Nuestros servicios</a:t>
            </a:r>
            <a:r>
              <a:rPr b="1" lang="en-US" sz="2000" u="sng"/>
              <a:t>:</a:t>
            </a:r>
            <a:r>
              <a:rPr b="1" lang="en-US" sz="2000" u="sng"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2000"/>
              <a:t>Estamos disponibles en todo momento para los estudiantes que se:</a:t>
            </a:r>
            <a:endParaRPr sz="2000"/>
          </a:p>
          <a:p>
            <a:pPr indent="-195580" lvl="1" marL="548640" rtl="0" algn="l">
              <a:spcBef>
                <a:spcPts val="26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Enfermen</a:t>
            </a:r>
            <a:endParaRPr sz="2000"/>
          </a:p>
          <a:p>
            <a:pPr indent="-195580" lvl="1" marL="548640" rtl="0" algn="l">
              <a:spcBef>
                <a:spcPts val="26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Están lesionados</a:t>
            </a:r>
            <a:endParaRPr sz="2000"/>
          </a:p>
          <a:p>
            <a:pPr indent="-195580" lvl="1" marL="548640" rtl="0" algn="l">
              <a:spcBef>
                <a:spcPts val="26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Necesiten administración de medicamentos</a:t>
            </a:r>
            <a:endParaRPr sz="2000"/>
          </a:p>
          <a:p>
            <a:pPr indent="0" lvl="0" marL="274320" rtl="0" algn="l">
              <a:spcBef>
                <a:spcPts val="26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</p:txBody>
      </p:sp>
      <p:sp>
        <p:nvSpPr>
          <p:cNvPr id="368" name="Google Shape;368;p45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Enfermería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6"/>
          <p:cNvSpPr txBox="1"/>
          <p:nvPr>
            <p:ph idx="1" type="body"/>
          </p:nvPr>
        </p:nvSpPr>
        <p:spPr>
          <a:xfrm>
            <a:off x="380999" y="1719071"/>
            <a:ext cx="84078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26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55600" lvl="0" marL="457200" rtl="0" algn="l">
              <a:spcBef>
                <a:spcPts val="260"/>
              </a:spcBef>
              <a:spcAft>
                <a:spcPts val="0"/>
              </a:spcAft>
              <a:buSzPts val="2000"/>
              <a:buChar char="◼"/>
            </a:pPr>
            <a:r>
              <a:rPr b="1" lang="en-US" sz="2200" u="sng">
                <a:latin typeface="Libre Franklin"/>
                <a:ea typeface="Libre Franklin"/>
                <a:cs typeface="Libre Franklin"/>
                <a:sym typeface="Libre Franklin"/>
              </a:rPr>
              <a:t>S</a:t>
            </a:r>
            <a:r>
              <a:rPr b="1" lang="en-US" sz="2200" u="sng">
                <a:latin typeface="Libre Franklin"/>
                <a:ea typeface="Libre Franklin"/>
                <a:cs typeface="Libre Franklin"/>
                <a:sym typeface="Libre Franklin"/>
              </a:rPr>
              <a:t>creenings:</a:t>
            </a:r>
            <a:r>
              <a:rPr b="1" lang="en-US" sz="2200"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2200">
                <a:latin typeface="Libre Franklin"/>
                <a:ea typeface="Libre Franklin"/>
                <a:cs typeface="Libre Franklin"/>
                <a:sym typeface="Libre Franklin"/>
              </a:rPr>
              <a:t>S</a:t>
            </a:r>
            <a:r>
              <a:rPr lang="en-US" sz="2200"/>
              <a:t>tudents will complete the state mandated screenings for Vision, Hearing, Height, and Weight in the beginning of the year. You will receive a letter if your child has failed an area of screening. </a:t>
            </a:r>
            <a:endParaRPr sz="2200"/>
          </a:p>
          <a:p>
            <a:pPr indent="-368300" lvl="0" marL="457200" rtl="0" algn="l">
              <a:spcBef>
                <a:spcPts val="260"/>
              </a:spcBef>
              <a:spcAft>
                <a:spcPts val="0"/>
              </a:spcAft>
              <a:buSzPts val="2200"/>
              <a:buChar char="◼"/>
            </a:pPr>
            <a:r>
              <a:rPr b="1" lang="en-US" sz="2200" u="sng"/>
              <a:t>Change of Clothes: </a:t>
            </a:r>
            <a:r>
              <a:rPr lang="en-US" sz="2200"/>
              <a:t>Accidents happen, even spilled milk at lunch! Please keep a weather appropriate </a:t>
            </a:r>
            <a:r>
              <a:rPr b="1" lang="en-US" sz="2200"/>
              <a:t>FULL CHANGE OF CLOTHES</a:t>
            </a:r>
            <a:r>
              <a:rPr lang="en-US" sz="2200"/>
              <a:t> (does not have to be uniform) in your child’s backpack at </a:t>
            </a:r>
            <a:r>
              <a:rPr lang="en-US" sz="2200" u="sng"/>
              <a:t>all times</a:t>
            </a:r>
            <a:r>
              <a:rPr lang="en-US" sz="2200"/>
              <a:t>! A note will be sent home if clothes were used.</a:t>
            </a:r>
            <a:endParaRPr sz="2200"/>
          </a:p>
        </p:txBody>
      </p:sp>
      <p:sp>
        <p:nvSpPr>
          <p:cNvPr id="375" name="Google Shape;375;p46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Health Room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76" name="Google Shape;376;p46"/>
          <p:cNvSpPr txBox="1"/>
          <p:nvPr/>
        </p:nvSpPr>
        <p:spPr>
          <a:xfrm>
            <a:off x="381000" y="5452250"/>
            <a:ext cx="8381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*To Enter Kindergarten, all students must have completed forms for the main office and health services*</a:t>
            </a:r>
            <a:endParaRPr sz="180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7"/>
          <p:cNvSpPr txBox="1"/>
          <p:nvPr>
            <p:ph idx="1" type="body"/>
          </p:nvPr>
        </p:nvSpPr>
        <p:spPr>
          <a:xfrm>
            <a:off x="380999" y="1719071"/>
            <a:ext cx="84078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spcBef>
                <a:spcPts val="26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457200" rtl="0" algn="l">
              <a:spcBef>
                <a:spcPts val="26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55600" lvl="0" marL="457200" rtl="0" algn="l">
              <a:spcBef>
                <a:spcPts val="260"/>
              </a:spcBef>
              <a:spcAft>
                <a:spcPts val="0"/>
              </a:spcAft>
              <a:buSzPts val="2000"/>
              <a:buChar char="◼"/>
            </a:pPr>
            <a:r>
              <a:rPr b="1" lang="en-US" u="sng">
                <a:latin typeface="Libre Franklin"/>
                <a:ea typeface="Libre Franklin"/>
                <a:cs typeface="Libre Franklin"/>
                <a:sym typeface="Libre Franklin"/>
              </a:rPr>
              <a:t>Exámenes:</a:t>
            </a: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>
                <a:latin typeface="Libre Franklin"/>
                <a:ea typeface="Libre Franklin"/>
                <a:cs typeface="Libre Franklin"/>
                <a:sym typeface="Libre Franklin"/>
              </a:rPr>
              <a:t>Los estudiantes completarán los exámenes exigidos por el estado para la vista, la audición, la altura y el peso al comienzo del año. Recibirá una carta si su hijo/a ha reprobado un área de evaluación.</a:t>
            </a:r>
            <a:endParaRPr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30200" lvl="0" marL="457200" rtl="0" algn="l">
              <a:spcBef>
                <a:spcPts val="260"/>
              </a:spcBef>
              <a:spcAft>
                <a:spcPts val="0"/>
              </a:spcAft>
              <a:buSzPts val="1600"/>
              <a:buFont typeface="Libre Franklin"/>
              <a:buChar char="◼"/>
            </a:pPr>
            <a:r>
              <a:rPr b="1" lang="en-US" u="sng"/>
              <a:t>Cambio de ropa: </a:t>
            </a:r>
            <a:r>
              <a:rPr lang="en-US"/>
              <a:t> Los accidentes ocurren, ¡incluso los derrames de leche en el almuerzo! Favor de mantener un CAMBIO COMPLETO DE ROPA de acuerdo a la estación climática (no tiene que ser un uniforme) en la mochila de su hijo/a </a:t>
            </a:r>
            <a:r>
              <a:rPr lang="en-US" u="sng"/>
              <a:t>en todo momento.</a:t>
            </a:r>
            <a:r>
              <a:rPr lang="en-US"/>
              <a:t> Se enviará una nota a casa si se usó la ropa</a:t>
            </a:r>
            <a:endParaRPr sz="1800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83" name="Google Shape;383;p47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Enfermería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84" name="Google Shape;384;p47"/>
          <p:cNvSpPr txBox="1"/>
          <p:nvPr/>
        </p:nvSpPr>
        <p:spPr>
          <a:xfrm>
            <a:off x="381000" y="5358725"/>
            <a:ext cx="8381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*Para ingresar a Kindergarten, todos los estudiantes deben haber completado formularios para la oficina principal y los servicios de salud*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8"/>
          <p:cNvSpPr txBox="1"/>
          <p:nvPr>
            <p:ph idx="1" type="body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01600" lvl="0" marL="274320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US">
                <a:solidFill>
                  <a:srgbClr val="1F497D"/>
                </a:solidFill>
              </a:rPr>
              <a:t>Please don’t hesitate to call/email us with any questions or concerns.</a:t>
            </a:r>
            <a:endParaRPr/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rgbClr val="1F497D"/>
              </a:solidFill>
            </a:endParaRPr>
          </a:p>
          <a:p>
            <a:pPr indent="0" lvl="1" marL="4572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b="1" lang="en-US" sz="2000">
                <a:solidFill>
                  <a:srgbClr val="1F497D"/>
                </a:solidFill>
              </a:rPr>
              <a:t>EEACS Health Services: </a:t>
            </a:r>
            <a:r>
              <a:rPr lang="en-US" sz="2000">
                <a:solidFill>
                  <a:srgbClr val="1F497D"/>
                </a:solidFill>
              </a:rPr>
              <a:t>610-841-7044 ext 2055</a:t>
            </a:r>
            <a:endParaRPr sz="2000">
              <a:solidFill>
                <a:srgbClr val="1F497D"/>
              </a:solidFill>
            </a:endParaRPr>
          </a:p>
          <a:p>
            <a:pPr indent="-228600" lvl="0" marL="274320" rtl="0" algn="l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>
                <a:solidFill>
                  <a:srgbClr val="1F497D"/>
                </a:solidFill>
              </a:rPr>
              <a:t>Nurse Jenna RN BSN CSN </a:t>
            </a:r>
            <a:r>
              <a:rPr lang="en-US" u="sng">
                <a:solidFill>
                  <a:srgbClr val="1F497D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jschray@ee-schools.org</a:t>
            </a:r>
            <a:endParaRPr>
              <a:solidFill>
                <a:srgbClr val="1F497D"/>
              </a:solidFill>
            </a:endParaRPr>
          </a:p>
          <a:p>
            <a:pPr indent="-228600" lvl="0" marL="274320" rtl="0" algn="l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>
                <a:solidFill>
                  <a:srgbClr val="1F497D"/>
                </a:solidFill>
              </a:rPr>
              <a:t>Nurse Terry LPN </a:t>
            </a:r>
            <a:r>
              <a:rPr lang="en-US" u="sng">
                <a:solidFill>
                  <a:srgbClr val="1F497D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talpha@ee-schools.org</a:t>
            </a:r>
            <a:endParaRPr>
              <a:solidFill>
                <a:srgbClr val="1F497D"/>
              </a:solidFill>
            </a:endParaRPr>
          </a:p>
          <a:p>
            <a:pPr indent="-241300" lvl="0" marL="274320" rtl="0" algn="l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Nurse Debbie LPN  drosa</a:t>
            </a:r>
            <a:r>
              <a:rPr lang="en-US" u="sng">
                <a:hlinkClick r:id="rId5"/>
              </a:rPr>
              <a:t>@ee-schools.org</a:t>
            </a:r>
            <a:endParaRPr/>
          </a:p>
          <a:p>
            <a:pPr indent="0" lvl="0" marL="27432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F497D"/>
              </a:solidFill>
            </a:endParaRPr>
          </a:p>
          <a:p>
            <a:pPr indent="0" lvl="0" marL="27432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F497D"/>
              </a:solidFill>
            </a:endParaRPr>
          </a:p>
          <a:p>
            <a:pPr indent="-101600" lvl="0" marL="2743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-101600" lvl="0" marL="2743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90" name="Google Shape;390;p48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</a:rPr>
              <a:t>Health Room Information</a:t>
            </a:r>
            <a:endParaRPr>
              <a:solidFill>
                <a:srgbClr val="FFFF00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descr="website school nurse.jpg" id="391" name="Google Shape;391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06287" y="4628445"/>
            <a:ext cx="3011938" cy="1919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9"/>
          <p:cNvSpPr txBox="1"/>
          <p:nvPr>
            <p:ph idx="1" type="body"/>
          </p:nvPr>
        </p:nvSpPr>
        <p:spPr>
          <a:xfrm>
            <a:off x="380999" y="1719071"/>
            <a:ext cx="8407800" cy="44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01600" lvl="0" marL="274320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45720" rtl="0" algn="ctr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US">
                <a:solidFill>
                  <a:srgbClr val="1F497D"/>
                </a:solidFill>
              </a:rPr>
              <a:t>Por favor, no dude en llamarnos o enviarnos un correo electrónico con cualquier pregunta o inquietud. </a:t>
            </a:r>
            <a:endParaRPr/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rgbClr val="1F497D"/>
              </a:solidFill>
            </a:endParaRPr>
          </a:p>
          <a:p>
            <a:pPr indent="0" lvl="1" marL="4572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b="1" lang="en-US" sz="2000">
                <a:solidFill>
                  <a:srgbClr val="1F497D"/>
                </a:solidFill>
              </a:rPr>
              <a:t>Servicios de Salud de EEACS</a:t>
            </a:r>
            <a:r>
              <a:rPr b="1" lang="en-US" sz="2000">
                <a:solidFill>
                  <a:srgbClr val="1F497D"/>
                </a:solidFill>
              </a:rPr>
              <a:t>: </a:t>
            </a:r>
            <a:r>
              <a:rPr lang="en-US" sz="2000">
                <a:solidFill>
                  <a:srgbClr val="1F497D"/>
                </a:solidFill>
              </a:rPr>
              <a:t>610-841-7044 ext 2055</a:t>
            </a:r>
            <a:endParaRPr sz="2000">
              <a:solidFill>
                <a:srgbClr val="1F497D"/>
              </a:solidFill>
            </a:endParaRPr>
          </a:p>
          <a:p>
            <a:pPr indent="-241300" lvl="0" marL="274320" rtl="0" algn="l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Enferma Jenna RN BSN CSN </a:t>
            </a:r>
            <a:r>
              <a:rPr lang="en-US" u="sng">
                <a:hlinkClick r:id="rId3"/>
              </a:rPr>
              <a:t>jschray@ee-schools.org</a:t>
            </a:r>
            <a:endParaRPr/>
          </a:p>
          <a:p>
            <a:pPr indent="-241300" lvl="0" marL="274320" rtl="0" algn="l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Enferma Terry LPN </a:t>
            </a:r>
            <a:r>
              <a:rPr lang="en-US" u="sng">
                <a:hlinkClick r:id="rId4"/>
              </a:rPr>
              <a:t>talpha@ee-schools.org</a:t>
            </a:r>
            <a:endParaRPr/>
          </a:p>
          <a:p>
            <a:pPr indent="-241300" lvl="0" marL="274320" rtl="0" algn="l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Enferma Debbie LPN  drosa</a:t>
            </a:r>
            <a:r>
              <a:rPr lang="en-US" u="sng">
                <a:hlinkClick r:id="rId5"/>
              </a:rPr>
              <a:t>@ee-schools.org</a:t>
            </a:r>
            <a:endParaRPr>
              <a:solidFill>
                <a:srgbClr val="1F497D"/>
              </a:solidFill>
            </a:endParaRPr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-101600" lvl="0" marL="2743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97" name="Google Shape;397;p49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</a:rPr>
              <a:t>La Información de la </a:t>
            </a:r>
            <a:r>
              <a:rPr b="1" lang="en-US">
                <a:solidFill>
                  <a:srgbClr val="FFFF00"/>
                </a:solidFill>
              </a:rPr>
              <a:t>enfermería</a:t>
            </a:r>
            <a:endParaRPr>
              <a:solidFill>
                <a:srgbClr val="FFFF00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descr="website school nurse.jpg" id="398" name="Google Shape;398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06287" y="4628445"/>
            <a:ext cx="3011940" cy="191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0"/>
          <p:cNvSpPr txBox="1"/>
          <p:nvPr>
            <p:ph idx="1" type="body"/>
          </p:nvPr>
        </p:nvSpPr>
        <p:spPr>
          <a:xfrm>
            <a:off x="457200" y="1972272"/>
            <a:ext cx="40386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spcBef>
                <a:spcPts val="56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Motor Skills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Holds crayons and </a:t>
            </a:r>
            <a:r>
              <a:rPr lang="en-US"/>
              <a:t>pencils correctly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Uses scissors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Catches, throws, and kicks a ball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Gets dressed by themselves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Uses the bathroom independently</a:t>
            </a:r>
            <a:endParaRPr/>
          </a:p>
        </p:txBody>
      </p:sp>
      <p:sp>
        <p:nvSpPr>
          <p:cNvPr id="405" name="Google Shape;405;p50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Is my child ready? 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06" name="Google Shape;406;p50"/>
          <p:cNvSpPr txBox="1"/>
          <p:nvPr>
            <p:ph idx="2" type="body"/>
          </p:nvPr>
        </p:nvSpPr>
        <p:spPr>
          <a:xfrm>
            <a:off x="4613900" y="1972275"/>
            <a:ext cx="4038600" cy="4913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spcBef>
                <a:spcPts val="56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Social Skills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Follows two-step directions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Speaks mostly in full sentences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Asks for help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Shares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Uses manners; says “please” and “thank you”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Is curious and asks questions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1"/>
          <p:cNvSpPr txBox="1"/>
          <p:nvPr>
            <p:ph idx="1" type="body"/>
          </p:nvPr>
        </p:nvSpPr>
        <p:spPr>
          <a:xfrm>
            <a:off x="457200" y="1821950"/>
            <a:ext cx="4038600" cy="4913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spcBef>
                <a:spcPts val="56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Habilidades motoras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Sostiene crayones y </a:t>
            </a:r>
            <a:r>
              <a:rPr lang="en-US"/>
              <a:t>lápices</a:t>
            </a:r>
            <a:r>
              <a:rPr lang="en-US"/>
              <a:t> correctamente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Usa tijeras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Atrapa, lanza y patea una pelota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Se viste solo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Usa el baño de forma independiente</a:t>
            </a:r>
            <a:endParaRPr/>
          </a:p>
        </p:txBody>
      </p:sp>
      <p:sp>
        <p:nvSpPr>
          <p:cNvPr id="413" name="Google Shape;413;p51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¿Está mi estudiante listo</a:t>
            </a: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? 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14" name="Google Shape;414;p51"/>
          <p:cNvSpPr txBox="1"/>
          <p:nvPr>
            <p:ph idx="2" type="body"/>
          </p:nvPr>
        </p:nvSpPr>
        <p:spPr>
          <a:xfrm>
            <a:off x="4648200" y="1719075"/>
            <a:ext cx="4038600" cy="4913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06400" lvl="0" marL="457200" rtl="0" algn="l">
              <a:spcBef>
                <a:spcPts val="56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Habilidades sociales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Sigue instrucciones de dos pasos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Habla principalmente en oraciones completas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Pide ayuda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Comparte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Usa modales; dice “por favor” y “gracias”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Es curioso/a y hace preguntas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/>
          <p:nvPr>
            <p:ph idx="1" type="body"/>
          </p:nvPr>
        </p:nvSpPr>
        <p:spPr>
          <a:xfrm>
            <a:off x="457200" y="1722438"/>
            <a:ext cx="40401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Monday August 25, 2025</a:t>
            </a:r>
            <a:endParaRPr/>
          </a:p>
        </p:txBody>
      </p:sp>
      <p:sp>
        <p:nvSpPr>
          <p:cNvPr id="127" name="Google Shape;127;p16"/>
          <p:cNvSpPr txBox="1"/>
          <p:nvPr>
            <p:ph idx="2" type="body"/>
          </p:nvPr>
        </p:nvSpPr>
        <p:spPr>
          <a:xfrm>
            <a:off x="457200" y="2438400"/>
            <a:ext cx="4040100" cy="411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9am-11am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Open House, come at any time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Meet the teacher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Help your child transition to Kindergarten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Bring in student supplies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Students must wear their uniform! 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8" name="Google Shape;128;p16"/>
          <p:cNvSpPr txBox="1"/>
          <p:nvPr>
            <p:ph idx="3" type="body"/>
          </p:nvPr>
        </p:nvSpPr>
        <p:spPr>
          <a:xfrm>
            <a:off x="4645025" y="1722438"/>
            <a:ext cx="40419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Tuesday August 26, 2025</a:t>
            </a:r>
            <a:endParaRPr/>
          </a:p>
        </p:txBody>
      </p:sp>
      <p:sp>
        <p:nvSpPr>
          <p:cNvPr id="129" name="Google Shape;129;p16"/>
          <p:cNvSpPr txBox="1"/>
          <p:nvPr>
            <p:ph idx="4" type="body"/>
          </p:nvPr>
        </p:nvSpPr>
        <p:spPr>
          <a:xfrm>
            <a:off x="4645025" y="2438400"/>
            <a:ext cx="4041900" cy="441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74650" lvl="0" marL="4572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9am-11am</a:t>
            </a:r>
            <a:endParaRPr sz="2300"/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Students are dropped off at 9am and picked up at 11am to get used to the pick-up and drop off routines prior to </a:t>
            </a:r>
            <a:r>
              <a:rPr lang="en-US" sz="2300"/>
              <a:t>the</a:t>
            </a:r>
            <a:r>
              <a:rPr lang="en-US" sz="2300"/>
              <a:t> first full day of school</a:t>
            </a:r>
            <a:endParaRPr sz="2300"/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You will </a:t>
            </a:r>
            <a:r>
              <a:rPr lang="en-US" sz="2300" u="sng"/>
              <a:t>NOT</a:t>
            </a:r>
            <a:r>
              <a:rPr lang="en-US" sz="2300"/>
              <a:t> be able to walk your child into the building</a:t>
            </a:r>
            <a:endParaRPr sz="2300"/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b="1" lang="en-US" sz="2300">
                <a:latin typeface="Libre Franklin"/>
                <a:ea typeface="Libre Franklin"/>
                <a:cs typeface="Libre Franklin"/>
                <a:sym typeface="Libre Franklin"/>
              </a:rPr>
              <a:t>Students must wear their uniform!</a:t>
            </a:r>
            <a:endParaRPr sz="2300"/>
          </a:p>
        </p:txBody>
      </p:sp>
      <p:sp>
        <p:nvSpPr>
          <p:cNvPr id="130" name="Google Shape;130;p16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First Days of School: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2"/>
          <p:cNvSpPr txBox="1"/>
          <p:nvPr>
            <p:ph idx="1" type="body"/>
          </p:nvPr>
        </p:nvSpPr>
        <p:spPr>
          <a:xfrm>
            <a:off x="457200" y="2012472"/>
            <a:ext cx="4038600" cy="440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spcBef>
                <a:spcPts val="56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Set a bedtime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Practice saying first </a:t>
            </a:r>
            <a:r>
              <a:rPr lang="en-US" u="sng"/>
              <a:t>and</a:t>
            </a:r>
            <a:r>
              <a:rPr lang="en-US"/>
              <a:t> last name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Practice multiple step directions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“Get your coat and shoes and put them on.”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“Pick up your toys and put them away.”</a:t>
            </a:r>
            <a:endParaRPr/>
          </a:p>
        </p:txBody>
      </p:sp>
      <p:sp>
        <p:nvSpPr>
          <p:cNvPr id="421" name="Google Shape;421;p52"/>
          <p:cNvSpPr txBox="1"/>
          <p:nvPr>
            <p:ph idx="2" type="body"/>
          </p:nvPr>
        </p:nvSpPr>
        <p:spPr>
          <a:xfrm>
            <a:off x="4613925" y="1863900"/>
            <a:ext cx="4038600" cy="499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06400" lvl="0" marL="457200" rtl="0" algn="l">
              <a:spcBef>
                <a:spcPts val="56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Teach students to ask for help, when needed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Practice writing and recognizing first and last name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Jane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Not JANE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Practice counting to 10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Practice saying the alphabet</a:t>
            </a:r>
            <a:endParaRPr/>
          </a:p>
        </p:txBody>
      </p:sp>
      <p:sp>
        <p:nvSpPr>
          <p:cNvPr id="422" name="Google Shape;422;p52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How to prepare your child: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3"/>
          <p:cNvSpPr txBox="1"/>
          <p:nvPr>
            <p:ph idx="1" type="body"/>
          </p:nvPr>
        </p:nvSpPr>
        <p:spPr>
          <a:xfrm>
            <a:off x="457200" y="1719075"/>
            <a:ext cx="4038600" cy="499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06400" lvl="0" marL="457200" rtl="0" algn="l">
              <a:spcBef>
                <a:spcPts val="56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Establecer una hora de acostarse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Practique decir su nombre y apellido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Practique instrucciones de varios pasos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“Coge tu abrigo y tus zapatos y pontelos.”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“Recoge tus juguetes y guárdalos.”</a:t>
            </a:r>
            <a:endParaRPr/>
          </a:p>
        </p:txBody>
      </p:sp>
      <p:sp>
        <p:nvSpPr>
          <p:cNvPr id="429" name="Google Shape;429;p53"/>
          <p:cNvSpPr txBox="1"/>
          <p:nvPr>
            <p:ph idx="2" type="body"/>
          </p:nvPr>
        </p:nvSpPr>
        <p:spPr>
          <a:xfrm>
            <a:off x="4648200" y="1719075"/>
            <a:ext cx="4038600" cy="499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06400" lvl="0" marL="457200" rtl="0" algn="l">
              <a:spcBef>
                <a:spcPts val="56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Enseñar a los estudiantes a pedir ayuda, cuando sea necesario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Practique escribir y reconocer su nombre y apellido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Jane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/>
              <a:t>No JANE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Practique contar hasta  10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◼"/>
            </a:pPr>
            <a:r>
              <a:rPr lang="en-US"/>
              <a:t>Practique decir el abecedario</a:t>
            </a:r>
            <a:endParaRPr/>
          </a:p>
        </p:txBody>
      </p:sp>
      <p:sp>
        <p:nvSpPr>
          <p:cNvPr id="430" name="Google Shape;430;p53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Cómo</a:t>
            </a: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preparar a tu hijo/a: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4"/>
          <p:cNvSpPr txBox="1"/>
          <p:nvPr>
            <p:ph idx="1" type="body"/>
          </p:nvPr>
        </p:nvSpPr>
        <p:spPr>
          <a:xfrm>
            <a:off x="380999" y="2398889"/>
            <a:ext cx="8407893" cy="37275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7432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Please provide any necessary paperwork and forms to the main office over the summer prior to the start of the school year.</a:t>
            </a:r>
            <a:endParaRPr/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228600" lvl="0" marL="274320" rtl="0" algn="l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If your child has any service plans and/or evaluations from preschool or early intervention, please submit the most recent copies to the main office over the summer prior to the start of the school year.</a:t>
            </a:r>
            <a:endParaRPr/>
          </a:p>
        </p:txBody>
      </p:sp>
      <p:sp>
        <p:nvSpPr>
          <p:cNvPr id="436" name="Google Shape;436;p54"/>
          <p:cNvSpPr txBox="1"/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Paperwork and Forms</a:t>
            </a:r>
            <a:endParaRPr b="1">
              <a:solidFill>
                <a:srgbClr val="FFFF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5"/>
          <p:cNvSpPr txBox="1"/>
          <p:nvPr>
            <p:ph idx="1" type="body"/>
          </p:nvPr>
        </p:nvSpPr>
        <p:spPr>
          <a:xfrm>
            <a:off x="380999" y="2398889"/>
            <a:ext cx="8407800" cy="37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74320" rtl="0" algn="l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Proporcione toda la documentación y los formularios necesarios a la oficina principal durante el verano antes del comienzo del año escolar.</a:t>
            </a:r>
            <a:endParaRPr/>
          </a:p>
          <a:p>
            <a:pPr indent="0" lvl="0" marL="4572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228600" lvl="0" marL="274320" rtl="0" algn="l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/>
              <a:t>Si su hijo/a tiene planes de servicio y/o evaluaciones de preescolar o intervención temprana, envíe las copias más recientes a la oficina principal durante el verano anterior al comienzo del año escolar. </a:t>
            </a:r>
            <a:endParaRPr/>
          </a:p>
        </p:txBody>
      </p:sp>
      <p:sp>
        <p:nvSpPr>
          <p:cNvPr id="442" name="Google Shape;442;p55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Papeleo y formularios</a:t>
            </a:r>
            <a:endParaRPr b="1">
              <a:solidFill>
                <a:srgbClr val="FFFF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6"/>
          <p:cNvSpPr txBox="1"/>
          <p:nvPr>
            <p:ph idx="1" type="body"/>
          </p:nvPr>
        </p:nvSpPr>
        <p:spPr>
          <a:xfrm>
            <a:off x="0" y="1719075"/>
            <a:ext cx="8918100" cy="49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45720" rtl="0" algn="ctr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2800"/>
          </a:p>
          <a:p>
            <a:pPr indent="0" lvl="0" marL="45720" rtl="0" algn="ctr">
              <a:spcBef>
                <a:spcPts val="560"/>
              </a:spcBef>
              <a:spcAft>
                <a:spcPts val="0"/>
              </a:spcAft>
              <a:buSzPct val="100000"/>
              <a:buNone/>
            </a:pPr>
            <a:r>
              <a:rPr lang="en-US" sz="2800"/>
              <a:t>Nicholas Diaz – Chief School Director</a:t>
            </a:r>
            <a:endParaRPr sz="2800"/>
          </a:p>
          <a:p>
            <a:pPr indent="0" lvl="0" marL="4572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800" u="sng">
                <a:solidFill>
                  <a:schemeClr val="hlink"/>
                </a:solidFill>
                <a:hlinkClick r:id="rId3"/>
              </a:rPr>
              <a:t>ndiaz@ee-schools.org</a:t>
            </a:r>
            <a:endParaRPr sz="2800"/>
          </a:p>
          <a:p>
            <a:pPr indent="0" lvl="0" marL="45720" rtl="0" algn="ctr">
              <a:spcBef>
                <a:spcPts val="560"/>
              </a:spcBef>
              <a:spcAft>
                <a:spcPts val="0"/>
              </a:spcAft>
              <a:buSzPct val="158394"/>
              <a:buNone/>
            </a:pPr>
            <a:r>
              <a:t/>
            </a:r>
            <a:endParaRPr sz="1767"/>
          </a:p>
          <a:p>
            <a:pPr indent="0" lvl="0" marL="4572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800"/>
              <a:t>Taylor Prodes </a:t>
            </a:r>
            <a:r>
              <a:rPr lang="en-US" sz="2800"/>
              <a:t>– K&amp;1 Team Leader </a:t>
            </a:r>
            <a:endParaRPr sz="2800"/>
          </a:p>
          <a:p>
            <a:pPr indent="0" lvl="0" marL="4572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800" u="sng">
                <a:solidFill>
                  <a:schemeClr val="hlink"/>
                </a:solidFill>
                <a:hlinkClick r:id="rId4"/>
              </a:rPr>
              <a:t>tprodes@ee-schools.org</a:t>
            </a:r>
            <a:endParaRPr sz="28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40000"/>
              <a:buFont typeface="Arial"/>
              <a:buNone/>
            </a:pPr>
            <a:r>
              <a:t/>
            </a:r>
            <a:endParaRPr/>
          </a:p>
          <a:p>
            <a:pPr indent="0" lvl="0" marL="45720" rtl="0" algn="ctr">
              <a:spcBef>
                <a:spcPts val="560"/>
              </a:spcBef>
              <a:spcAft>
                <a:spcPts val="0"/>
              </a:spcAft>
              <a:buSzPct val="100000"/>
              <a:buNone/>
            </a:pPr>
            <a:r>
              <a:rPr lang="en-US" sz="2800"/>
              <a:t>Wendy Mirto</a:t>
            </a:r>
            <a:r>
              <a:rPr lang="en-US" sz="2800"/>
              <a:t>-Director of Instruction</a:t>
            </a:r>
            <a:endParaRPr sz="2800"/>
          </a:p>
          <a:p>
            <a:pPr indent="0" lvl="0" marL="45720" rtl="0" algn="ctr">
              <a:spcBef>
                <a:spcPts val="560"/>
              </a:spcBef>
              <a:spcAft>
                <a:spcPts val="0"/>
              </a:spcAft>
              <a:buSzPct val="100000"/>
              <a:buNone/>
            </a:pPr>
            <a:r>
              <a:rPr lang="en-US" sz="2800" u="sng">
                <a:solidFill>
                  <a:schemeClr val="hlink"/>
                </a:solidFill>
                <a:hlinkClick r:id="rId5"/>
              </a:rPr>
              <a:t>wmirto@ee-schools.org</a:t>
            </a:r>
            <a:endParaRPr sz="2800"/>
          </a:p>
          <a:p>
            <a:pPr indent="0" lvl="0" marL="45720" rtl="0" algn="ctr">
              <a:spcBef>
                <a:spcPts val="56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2800"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SzPct val="100000"/>
              <a:buNone/>
            </a:pPr>
            <a:r>
              <a:rPr lang="en-US" sz="2800"/>
              <a:t>Stephanie Morrow – Director of Curriculum</a:t>
            </a:r>
            <a:endParaRPr/>
          </a:p>
          <a:p>
            <a:pPr indent="0" lvl="0" marL="45720" rtl="0" algn="ctr">
              <a:spcBef>
                <a:spcPts val="560"/>
              </a:spcBef>
              <a:spcAft>
                <a:spcPts val="0"/>
              </a:spcAft>
              <a:buSzPct val="100000"/>
              <a:buNone/>
            </a:pPr>
            <a:r>
              <a:rPr lang="en-US" sz="2800" u="sng">
                <a:solidFill>
                  <a:schemeClr val="hlink"/>
                </a:solidFill>
                <a:hlinkClick r:id="rId6"/>
              </a:rPr>
              <a:t>shutzayluk@ee-schools.org</a:t>
            </a:r>
            <a:endParaRPr sz="28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2800"/>
          </a:p>
        </p:txBody>
      </p:sp>
      <p:sp>
        <p:nvSpPr>
          <p:cNvPr id="449" name="Google Shape;449;p56"/>
          <p:cNvSpPr txBox="1"/>
          <p:nvPr>
            <p:ph type="title"/>
          </p:nvPr>
        </p:nvSpPr>
        <p:spPr>
          <a:xfrm>
            <a:off x="381450" y="193175"/>
            <a:ext cx="83811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CONTACT INFORMATION</a:t>
            </a:r>
            <a:endParaRPr b="1">
              <a:solidFill>
                <a:srgbClr val="FFFF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Libre Franklin Medium"/>
              <a:buNone/>
            </a:pPr>
            <a:r>
              <a:rPr b="1" lang="en-US">
                <a:solidFill>
                  <a:srgbClr val="FFFF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Información del contacto</a:t>
            </a:r>
            <a:endParaRPr b="1">
              <a:solidFill>
                <a:srgbClr val="FFFF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7"/>
          <p:cNvSpPr txBox="1"/>
          <p:nvPr/>
        </p:nvSpPr>
        <p:spPr>
          <a:xfrm>
            <a:off x="395468" y="1689739"/>
            <a:ext cx="62514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Thank You!</a:t>
            </a:r>
            <a:endParaRPr b="0" i="0" sz="6000" u="none" cap="none" strike="noStrike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¡Muchas Gracias!</a:t>
            </a:r>
            <a:endParaRPr b="0" i="0" sz="4000" u="none" cap="none" strike="noStrike">
              <a:solidFill>
                <a:srgbClr val="FFFF00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00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455" name="Google Shape;45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0651" y="5198802"/>
            <a:ext cx="1689277" cy="1259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7"/>
          <p:cNvSpPr txBox="1"/>
          <p:nvPr>
            <p:ph idx="1" type="body"/>
          </p:nvPr>
        </p:nvSpPr>
        <p:spPr>
          <a:xfrm>
            <a:off x="457200" y="1722438"/>
            <a:ext cx="40401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Lunes,</a:t>
            </a:r>
            <a:r>
              <a:rPr lang="en-US"/>
              <a:t> 25 de agosto de 2025</a:t>
            </a:r>
            <a:endParaRPr/>
          </a:p>
        </p:txBody>
      </p:sp>
      <p:sp>
        <p:nvSpPr>
          <p:cNvPr id="137" name="Google Shape;137;p17"/>
          <p:cNvSpPr txBox="1"/>
          <p:nvPr>
            <p:ph idx="2" type="body"/>
          </p:nvPr>
        </p:nvSpPr>
        <p:spPr>
          <a:xfrm>
            <a:off x="457200" y="2438400"/>
            <a:ext cx="4040100" cy="411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9am-11am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Venga a conocer la maestra de su </a:t>
            </a:r>
            <a:r>
              <a:rPr lang="en-US"/>
              <a:t>niño</a:t>
            </a:r>
            <a:r>
              <a:rPr lang="en-US"/>
              <a:t>/a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Ayude a su hijo/a a que tenga una transición </a:t>
            </a:r>
            <a:r>
              <a:rPr lang="en-US"/>
              <a:t>fácil</a:t>
            </a:r>
            <a:r>
              <a:rPr lang="en-US"/>
              <a:t> a Kindergarten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Traigan los útiles de los estudiantes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¡Los estudiantes deben usar su uniforme!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8" name="Google Shape;138;p17"/>
          <p:cNvSpPr txBox="1"/>
          <p:nvPr>
            <p:ph idx="3" type="body"/>
          </p:nvPr>
        </p:nvSpPr>
        <p:spPr>
          <a:xfrm>
            <a:off x="4645025" y="1722450"/>
            <a:ext cx="42093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Martes, 26 de agosto de 2025</a:t>
            </a:r>
            <a:endParaRPr/>
          </a:p>
        </p:txBody>
      </p:sp>
      <p:sp>
        <p:nvSpPr>
          <p:cNvPr id="139" name="Google Shape;139;p17"/>
          <p:cNvSpPr txBox="1"/>
          <p:nvPr>
            <p:ph idx="4" type="body"/>
          </p:nvPr>
        </p:nvSpPr>
        <p:spPr>
          <a:xfrm>
            <a:off x="4645025" y="2438400"/>
            <a:ext cx="4041900" cy="441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74650" lvl="0" marL="4572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9am-11am</a:t>
            </a:r>
            <a:endParaRPr sz="2300"/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Se deja a los estudiantes a las 9am y se los recoge a las 11am para que se acostumbren a las rutinas de recoger y dejar antes del primer día completo de clases</a:t>
            </a:r>
            <a:endParaRPr sz="2300"/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lang="en-US" sz="2300"/>
              <a:t>NO podrá acompañar a su hijo/a adentro de la escuela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◼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¡Los estudiantes deben usar su uniforme!</a:t>
            </a:r>
            <a:endParaRPr sz="2300"/>
          </a:p>
        </p:txBody>
      </p:sp>
      <p:sp>
        <p:nvSpPr>
          <p:cNvPr id="140" name="Google Shape;140;p17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Los primeros días de clases</a:t>
            </a: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"/>
          <p:cNvSpPr txBox="1"/>
          <p:nvPr>
            <p:ph idx="1" type="body"/>
          </p:nvPr>
        </p:nvSpPr>
        <p:spPr>
          <a:xfrm>
            <a:off x="457200" y="1604413"/>
            <a:ext cx="40401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Wednesday August 27, 2025</a:t>
            </a:r>
            <a:endParaRPr/>
          </a:p>
        </p:txBody>
      </p:sp>
      <p:sp>
        <p:nvSpPr>
          <p:cNvPr id="147" name="Google Shape;147;p18"/>
          <p:cNvSpPr txBox="1"/>
          <p:nvPr>
            <p:ph idx="2" type="body"/>
          </p:nvPr>
        </p:nvSpPr>
        <p:spPr>
          <a:xfrm>
            <a:off x="457200" y="2244325"/>
            <a:ext cx="4040100" cy="4194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First day arriving and dismissing with the rest of the school (all other grades have full days on Monday and Tuesday)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Students must arrive by 7:45am and get picked up at 1:10pm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Students must wear their uniform! </a:t>
            </a:r>
            <a:endParaRPr/>
          </a:p>
        </p:txBody>
      </p:sp>
      <p:sp>
        <p:nvSpPr>
          <p:cNvPr id="148" name="Google Shape;148;p18"/>
          <p:cNvSpPr txBox="1"/>
          <p:nvPr>
            <p:ph idx="3" type="body"/>
          </p:nvPr>
        </p:nvSpPr>
        <p:spPr>
          <a:xfrm>
            <a:off x="4645025" y="1722438"/>
            <a:ext cx="40419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 u="sng">
                <a:latin typeface="Libre Franklin"/>
                <a:ea typeface="Libre Franklin"/>
                <a:cs typeface="Libre Franklin"/>
                <a:sym typeface="Libre Franklin"/>
              </a:rPr>
              <a:t>First Day Information:</a:t>
            </a:r>
            <a:endParaRPr b="1" u="sng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9" name="Google Shape;149;p18"/>
          <p:cNvSpPr txBox="1"/>
          <p:nvPr>
            <p:ph idx="4" type="body"/>
          </p:nvPr>
        </p:nvSpPr>
        <p:spPr>
          <a:xfrm>
            <a:off x="4497300" y="2438400"/>
            <a:ext cx="4340700" cy="368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Parent drop-off and parent pick-up is in the back parking lot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Lunch will not be provided on Monday or Tuesday, </a:t>
            </a:r>
            <a:r>
              <a:rPr lang="en-US"/>
              <a:t>August</a:t>
            </a:r>
            <a:r>
              <a:rPr lang="en-US"/>
              <a:t> 25 &amp; 26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Kindergarten lunch begins on Wednesday, August 27, 2025. </a:t>
            </a:r>
            <a:endParaRPr/>
          </a:p>
        </p:txBody>
      </p:sp>
      <p:sp>
        <p:nvSpPr>
          <p:cNvPr id="150" name="Google Shape;150;p18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First Days of School: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/>
          <p:nvPr>
            <p:ph idx="1" type="body"/>
          </p:nvPr>
        </p:nvSpPr>
        <p:spPr>
          <a:xfrm>
            <a:off x="457200" y="1604413"/>
            <a:ext cx="40401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77500" lnSpcReduction="10000"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Miércoles, 27 de agosto de 2025</a:t>
            </a:r>
            <a:endParaRPr/>
          </a:p>
        </p:txBody>
      </p:sp>
      <p:sp>
        <p:nvSpPr>
          <p:cNvPr id="157" name="Google Shape;157;p19"/>
          <p:cNvSpPr txBox="1"/>
          <p:nvPr>
            <p:ph idx="2" type="body"/>
          </p:nvPr>
        </p:nvSpPr>
        <p:spPr>
          <a:xfrm>
            <a:off x="457200" y="2244325"/>
            <a:ext cx="4040100" cy="4242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Primer día de clases COMPLETO para Kindergarten SOLAMENTE (todos los demás grados tienen días completos los lunes y martes)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Los estudiantes deben llegar a las 7:45am y </a:t>
            </a:r>
            <a:r>
              <a:rPr lang="en-US"/>
              <a:t>serán</a:t>
            </a:r>
            <a:r>
              <a:rPr lang="en-US"/>
              <a:t> recogidos a 1:10pm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¡Los estudiantes deben usar su uniforme!</a:t>
            </a:r>
            <a:endParaRPr/>
          </a:p>
        </p:txBody>
      </p:sp>
      <p:sp>
        <p:nvSpPr>
          <p:cNvPr id="158" name="Google Shape;158;p19"/>
          <p:cNvSpPr txBox="1"/>
          <p:nvPr>
            <p:ph idx="3" type="body"/>
          </p:nvPr>
        </p:nvSpPr>
        <p:spPr>
          <a:xfrm>
            <a:off x="4645025" y="1722438"/>
            <a:ext cx="40419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 u="sng">
                <a:latin typeface="Libre Franklin"/>
                <a:ea typeface="Libre Franklin"/>
                <a:cs typeface="Libre Franklin"/>
                <a:sym typeface="Libre Franklin"/>
              </a:rPr>
              <a:t>Información del primer día</a:t>
            </a:r>
            <a:r>
              <a:rPr b="1" lang="en-US" u="sng">
                <a:latin typeface="Libre Franklin"/>
                <a:ea typeface="Libre Franklin"/>
                <a:cs typeface="Libre Franklin"/>
                <a:sym typeface="Libre Franklin"/>
              </a:rPr>
              <a:t>:</a:t>
            </a:r>
            <a:endParaRPr b="1" u="sng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9" name="Google Shape;159;p19"/>
          <p:cNvSpPr txBox="1"/>
          <p:nvPr>
            <p:ph idx="4" type="body"/>
          </p:nvPr>
        </p:nvSpPr>
        <p:spPr>
          <a:xfrm>
            <a:off x="4645025" y="2438400"/>
            <a:ext cx="4041900" cy="4242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Los padres dejan y recogen a los estudiantes en el estacionamiento trasero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No se proporcionará almuerzo el lunes o martes 25 y 26 de agosto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El almuerzo de Kindergarten comienza el </a:t>
            </a:r>
            <a:r>
              <a:rPr lang="en-US"/>
              <a:t>miércoles</a:t>
            </a:r>
            <a:r>
              <a:rPr lang="en-US"/>
              <a:t> 27 de agosto </a:t>
            </a:r>
            <a:endParaRPr/>
          </a:p>
        </p:txBody>
      </p:sp>
      <p:sp>
        <p:nvSpPr>
          <p:cNvPr id="160" name="Google Shape;160;p19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Los primeros días de clases: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>
            <p:ph idx="1" type="body"/>
          </p:nvPr>
        </p:nvSpPr>
        <p:spPr>
          <a:xfrm>
            <a:off x="457200" y="1604413"/>
            <a:ext cx="40401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Regular Days: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7" name="Google Shape;167;p20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School Schedule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8" name="Google Shape;168;p20"/>
          <p:cNvSpPr txBox="1"/>
          <p:nvPr>
            <p:ph idx="2" type="body"/>
          </p:nvPr>
        </p:nvSpPr>
        <p:spPr>
          <a:xfrm>
            <a:off x="457200" y="2244325"/>
            <a:ext cx="4040100" cy="4161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Doors open for arrival at 7:45 am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School begins at 8 am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Dismissal begins at 3:15, but elementary students dismiss at 3:05 for parent pick-up for the first few weeks just to get students used to dismissing with older students</a:t>
            </a:r>
            <a:endParaRPr/>
          </a:p>
        </p:txBody>
      </p:sp>
      <p:sp>
        <p:nvSpPr>
          <p:cNvPr id="169" name="Google Shape;169;p20"/>
          <p:cNvSpPr txBox="1"/>
          <p:nvPr>
            <p:ph idx="3" type="body"/>
          </p:nvPr>
        </p:nvSpPr>
        <p:spPr>
          <a:xfrm>
            <a:off x="4645025" y="1604413"/>
            <a:ext cx="40419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Wednesdays: 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0" name="Google Shape;170;p20"/>
          <p:cNvSpPr txBox="1"/>
          <p:nvPr>
            <p:ph idx="4" type="body"/>
          </p:nvPr>
        </p:nvSpPr>
        <p:spPr>
          <a:xfrm>
            <a:off x="4645025" y="2212075"/>
            <a:ext cx="4041900" cy="4226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spcBef>
                <a:spcPts val="48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Doors open for arrival at 7:45 am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School begins at 8 am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◼"/>
            </a:pPr>
            <a:r>
              <a:rPr lang="en-US"/>
              <a:t>Dismissal begins at 1:15 but elementary students dismiss at 1:05 for parent pick-up for the first few weeks just to get students used to dismissing with older students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>
            <p:ph idx="1" type="body"/>
          </p:nvPr>
        </p:nvSpPr>
        <p:spPr>
          <a:xfrm>
            <a:off x="457200" y="1722438"/>
            <a:ext cx="40401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Dias regulares</a:t>
            </a: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: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7" name="Google Shape;177;p21"/>
          <p:cNvSpPr txBox="1"/>
          <p:nvPr>
            <p:ph type="title"/>
          </p:nvPr>
        </p:nvSpPr>
        <p:spPr>
          <a:xfrm>
            <a:off x="381000" y="355847"/>
            <a:ext cx="8381400" cy="105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Horario escolar</a:t>
            </a:r>
            <a:endParaRPr b="1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8" name="Google Shape;178;p21"/>
          <p:cNvSpPr txBox="1"/>
          <p:nvPr>
            <p:ph idx="2" type="body"/>
          </p:nvPr>
        </p:nvSpPr>
        <p:spPr>
          <a:xfrm>
            <a:off x="457200" y="2286000"/>
            <a:ext cx="4236900" cy="472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9570" lvl="0" marL="4572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220"/>
              <a:buChar char="◼"/>
            </a:pPr>
            <a:r>
              <a:rPr lang="en-US" sz="2220"/>
              <a:t>Por la </a:t>
            </a:r>
            <a:r>
              <a:rPr lang="en-US" sz="2220"/>
              <a:t>mañana</a:t>
            </a:r>
            <a:r>
              <a:rPr lang="en-US" sz="2220"/>
              <a:t>, las p</a:t>
            </a:r>
            <a:r>
              <a:rPr lang="en-US" sz="2220"/>
              <a:t>uertas se abren a las 7:45am</a:t>
            </a:r>
            <a:endParaRPr sz="2220"/>
          </a:p>
          <a:p>
            <a:pPr indent="-36957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20"/>
              <a:buChar char="◼"/>
            </a:pPr>
            <a:r>
              <a:rPr lang="en-US" sz="2220"/>
              <a:t>La escuela comienza a las 8am</a:t>
            </a:r>
            <a:endParaRPr sz="2220"/>
          </a:p>
          <a:p>
            <a:pPr indent="-36957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20"/>
              <a:buChar char="◼"/>
            </a:pPr>
            <a:r>
              <a:rPr lang="en-US" sz="2220"/>
              <a:t>La salida comienza a las 3:15 pero los estudiantes primaria salen a las 3:05 para que los padres los recojan durante las primeras semanas para que los estudiantes se acostumbren a salir con estudiantes mayores</a:t>
            </a:r>
            <a:endParaRPr sz="2220"/>
          </a:p>
        </p:txBody>
      </p:sp>
      <p:sp>
        <p:nvSpPr>
          <p:cNvPr id="179" name="Google Shape;179;p21"/>
          <p:cNvSpPr txBox="1"/>
          <p:nvPr>
            <p:ph idx="3" type="body"/>
          </p:nvPr>
        </p:nvSpPr>
        <p:spPr>
          <a:xfrm>
            <a:off x="4645025" y="1722438"/>
            <a:ext cx="40419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Miércoles</a:t>
            </a:r>
            <a:r>
              <a:rPr b="1" lang="en-US">
                <a:latin typeface="Libre Franklin"/>
                <a:ea typeface="Libre Franklin"/>
                <a:cs typeface="Libre Franklin"/>
                <a:sym typeface="Libre Franklin"/>
              </a:rPr>
              <a:t>: 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0" name="Google Shape;180;p21"/>
          <p:cNvSpPr txBox="1"/>
          <p:nvPr>
            <p:ph idx="4" type="body"/>
          </p:nvPr>
        </p:nvSpPr>
        <p:spPr>
          <a:xfrm>
            <a:off x="4645025" y="2438400"/>
            <a:ext cx="4041900" cy="4226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70744" lvl="0" marL="45720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◼"/>
            </a:pPr>
            <a:r>
              <a:rPr lang="en-US" sz="2420"/>
              <a:t>Por la mañana, las puertas se abren a las 7:45am</a:t>
            </a:r>
            <a:endParaRPr/>
          </a:p>
          <a:p>
            <a:pPr indent="-36957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◼"/>
            </a:pPr>
            <a:r>
              <a:rPr lang="en-US"/>
              <a:t>La escuela comienza a las 8am</a:t>
            </a:r>
            <a:endParaRPr/>
          </a:p>
          <a:p>
            <a:pPr indent="-36957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◼"/>
            </a:pPr>
            <a:r>
              <a:rPr lang="en-US"/>
              <a:t>La salida comienza a las 1:15 pero los estudiantes primaria salen a las 1:05 para que los padres los recojan durante las primeras semanas para que los estudiantes se acostumbren a salir con estudiantes mayores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rid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FF20A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